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5" r:id="rId2"/>
    <p:sldMasterId id="2147483707" r:id="rId3"/>
    <p:sldMasterId id="2147483700" r:id="rId4"/>
    <p:sldMasterId id="2147483698" r:id="rId5"/>
    <p:sldMasterId id="2147483668" r:id="rId6"/>
    <p:sldMasterId id="2147483672" r:id="rId7"/>
  </p:sldMasterIdLst>
  <p:notesMasterIdLst>
    <p:notesMasterId r:id="rId61"/>
  </p:notesMasterIdLst>
  <p:handoutMasterIdLst>
    <p:handoutMasterId r:id="rId62"/>
  </p:handoutMasterIdLst>
  <p:sldIdLst>
    <p:sldId id="462" r:id="rId8"/>
    <p:sldId id="463" r:id="rId9"/>
    <p:sldId id="1377" r:id="rId10"/>
    <p:sldId id="464" r:id="rId11"/>
    <p:sldId id="465" r:id="rId12"/>
    <p:sldId id="1456" r:id="rId13"/>
    <p:sldId id="468" r:id="rId14"/>
    <p:sldId id="469" r:id="rId15"/>
    <p:sldId id="470" r:id="rId16"/>
    <p:sldId id="471" r:id="rId17"/>
    <p:sldId id="472" r:id="rId18"/>
    <p:sldId id="473" r:id="rId19"/>
    <p:sldId id="1379" r:id="rId20"/>
    <p:sldId id="1330" r:id="rId21"/>
    <p:sldId id="1406" r:id="rId22"/>
    <p:sldId id="1378" r:id="rId23"/>
    <p:sldId id="1415" r:id="rId24"/>
    <p:sldId id="1416" r:id="rId25"/>
    <p:sldId id="1417" r:id="rId26"/>
    <p:sldId id="1418" r:id="rId27"/>
    <p:sldId id="1423" r:id="rId28"/>
    <p:sldId id="1419" r:id="rId29"/>
    <p:sldId id="1424" r:id="rId30"/>
    <p:sldId id="1425" r:id="rId31"/>
    <p:sldId id="1422" r:id="rId32"/>
    <p:sldId id="1429" r:id="rId33"/>
    <p:sldId id="1428" r:id="rId34"/>
    <p:sldId id="1427" r:id="rId35"/>
    <p:sldId id="1426" r:id="rId36"/>
    <p:sldId id="1444" r:id="rId37"/>
    <p:sldId id="1443" r:id="rId38"/>
    <p:sldId id="1457" r:id="rId39"/>
    <p:sldId id="1445" r:id="rId40"/>
    <p:sldId id="1430" r:id="rId41"/>
    <p:sldId id="1431" r:id="rId42"/>
    <p:sldId id="1421" r:id="rId43"/>
    <p:sldId id="1432" r:id="rId44"/>
    <p:sldId id="1455" r:id="rId45"/>
    <p:sldId id="1434" r:id="rId46"/>
    <p:sldId id="1420" r:id="rId47"/>
    <p:sldId id="1433" r:id="rId48"/>
    <p:sldId id="1435" r:id="rId49"/>
    <p:sldId id="1436" r:id="rId50"/>
    <p:sldId id="1380" r:id="rId51"/>
    <p:sldId id="1446" r:id="rId52"/>
    <p:sldId id="1447" r:id="rId53"/>
    <p:sldId id="1448" r:id="rId54"/>
    <p:sldId id="1449" r:id="rId55"/>
    <p:sldId id="1451" r:id="rId56"/>
    <p:sldId id="1452" r:id="rId57"/>
    <p:sldId id="1453" r:id="rId58"/>
    <p:sldId id="1454" r:id="rId59"/>
    <p:sldId id="264" r:id="rId6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A1BDD08-53A4-4B21-AD3F-F58852450143}">
          <p14:sldIdLst>
            <p14:sldId id="462"/>
            <p14:sldId id="463"/>
            <p14:sldId id="1377"/>
            <p14:sldId id="464"/>
            <p14:sldId id="465"/>
            <p14:sldId id="1456"/>
            <p14:sldId id="468"/>
            <p14:sldId id="469"/>
            <p14:sldId id="470"/>
            <p14:sldId id="471"/>
            <p14:sldId id="472"/>
            <p14:sldId id="473"/>
            <p14:sldId id="1379"/>
            <p14:sldId id="1330"/>
            <p14:sldId id="1406"/>
            <p14:sldId id="1378"/>
            <p14:sldId id="1415"/>
            <p14:sldId id="1416"/>
            <p14:sldId id="1417"/>
            <p14:sldId id="1418"/>
            <p14:sldId id="1423"/>
            <p14:sldId id="1419"/>
            <p14:sldId id="1424"/>
            <p14:sldId id="1425"/>
            <p14:sldId id="1422"/>
            <p14:sldId id="1429"/>
            <p14:sldId id="1428"/>
            <p14:sldId id="1427"/>
            <p14:sldId id="1426"/>
            <p14:sldId id="1444"/>
            <p14:sldId id="1443"/>
            <p14:sldId id="1457"/>
            <p14:sldId id="1445"/>
            <p14:sldId id="1430"/>
            <p14:sldId id="1431"/>
            <p14:sldId id="1421"/>
            <p14:sldId id="1432"/>
            <p14:sldId id="1455"/>
            <p14:sldId id="1434"/>
            <p14:sldId id="1420"/>
            <p14:sldId id="1433"/>
            <p14:sldId id="1435"/>
            <p14:sldId id="1436"/>
            <p14:sldId id="1380"/>
            <p14:sldId id="1446"/>
            <p14:sldId id="1447"/>
            <p14:sldId id="1448"/>
            <p14:sldId id="1449"/>
            <p14:sldId id="1451"/>
            <p14:sldId id="1452"/>
            <p14:sldId id="1453"/>
            <p14:sldId id="1454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per" initials="s" lastIdx="1" clrIdx="0">
    <p:extLst>
      <p:ext uri="{19B8F6BF-5375-455C-9EA6-DF929625EA0E}">
        <p15:presenceInfo xmlns:p15="http://schemas.microsoft.com/office/powerpoint/2012/main" userId="sup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530A0"/>
    <a:srgbClr val="4C4E53"/>
    <a:srgbClr val="464A50"/>
    <a:srgbClr val="009644"/>
    <a:srgbClr val="FF0000"/>
    <a:srgbClr val="00B050"/>
    <a:srgbClr val="92D050"/>
    <a:srgbClr val="C5FFDF"/>
    <a:srgbClr val="C1F6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63" autoAdjust="0"/>
    <p:restoredTop sz="95285" autoAdjust="0"/>
  </p:normalViewPr>
  <p:slideViewPr>
    <p:cSldViewPr snapToGrid="0">
      <p:cViewPr varScale="1">
        <p:scale>
          <a:sx n="116" d="100"/>
          <a:sy n="116" d="100"/>
        </p:scale>
        <p:origin x="408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notesViewPr>
    <p:cSldViewPr snapToGrid="0" showGuides="1">
      <p:cViewPr varScale="1">
        <p:scale>
          <a:sx n="67" d="100"/>
          <a:sy n="67" d="100"/>
        </p:scale>
        <p:origin x="3120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commentAuthors" Target="commentAuthor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presProps" Target="pres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tableStyles" Target="tableStyle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5BAB8F7-26C7-2345-A2F0-4C70E8EFA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B0FE49-C86E-0B42-8C7E-921C60B5AA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2023/3/10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928822-8127-CD43-9156-5BB443851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C3EF7F-6078-7249-A167-F5C06879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65591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55DD043-453D-F04F-965C-A5E686829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A6C6B16B-7FC0-904C-B475-F9CF5C74E3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44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9817825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FD7787D-704C-E74D-B53E-A392EAB480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小结</a:t>
              </a:r>
              <a:endPara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28098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6875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04313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9894383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7025617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小结</a:t>
              </a:r>
              <a:endPara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6589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sv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>
            <a:extLst>
              <a:ext uri="{FF2B5EF4-FFF2-40B4-BE49-F238E27FC236}">
                <a16:creationId xmlns:a16="http://schemas.microsoft.com/office/drawing/2014/main" id="{6F51DA0D-EA98-B14B-A35B-7EDF8DBC5804}"/>
              </a:ext>
            </a:extLst>
          </p:cNvPr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id="{B0F52978-FC9E-FC46-A244-4605B31E7CC6}"/>
              </a:ext>
            </a:extLst>
          </p:cNvPr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6677D3A6-DA28-9444-815A-4524D9FED995}"/>
              </a:ext>
            </a:extLst>
          </p:cNvPr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B3967B50-7DD6-B247-97B6-4844195F68D5}"/>
              </a:ext>
            </a:extLst>
          </p:cNvPr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:a16="http://schemas.microsoft.com/office/drawing/2014/main" id="{4C290A33-8D65-DC47-BE12-79B4B22A299D}"/>
              </a:ext>
            </a:extLst>
          </p:cNvPr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id="{E0867641-ABCE-C84A-84A4-696E52E6543B}"/>
              </a:ext>
            </a:extLst>
          </p:cNvPr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id="{3DC81806-A479-FD47-B1B6-A77189F32D48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id="{D15987B7-89CB-8549-AEE5-ADD4AED257B7}"/>
              </a:ext>
            </a:extLst>
          </p:cNvPr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82A540C-45FC-EB45-96D5-1EA0511DAF21}"/>
              </a:ext>
            </a:extLst>
          </p:cNvPr>
          <p:cNvCxnSpPr>
            <a:cxnSpLocks/>
          </p:cNvCxnSpPr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8569DD6-18D5-5D45-BC4E-E4C2727B945C}"/>
              </a:ext>
            </a:extLst>
          </p:cNvPr>
          <p:cNvCxnSpPr>
            <a:cxnSpLocks/>
          </p:cNvCxnSpPr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5D63DA79-7D60-4A42-A1B3-9BB10C9E054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20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7F5CA1-11F4-B94D-84AE-F6E3E12DEC4D}"/>
              </a:ext>
            </a:extLst>
          </p:cNvPr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B73C1A2-926E-3849-92AB-BCE7B4C71DF2}"/>
                </a:ext>
              </a:extLst>
            </p:cNvPr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EC96A2F-7D7A-F34F-9BE8-8ADCD2919ACB}"/>
                </a:ext>
              </a:extLst>
            </p:cNvPr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>
              <a:extLst>
                <a:ext uri="{FF2B5EF4-FFF2-40B4-BE49-F238E27FC236}">
                  <a16:creationId xmlns:a16="http://schemas.microsoft.com/office/drawing/2014/main" id="{83E925B0-57FD-8B4B-8FF7-8BCD8AADE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id="{3EDCC472-8CF0-F84C-9270-06FAC7E8DD4D}"/>
                </a:ext>
              </a:extLst>
            </p:cNvPr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:a16="http://schemas.microsoft.com/office/drawing/2014/main" id="{E8F71936-0CC4-CB4A-AF12-89754A9ADA5D}"/>
                </a:ext>
              </a:extLst>
            </p:cNvPr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718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8438130-7B30-A94E-B2AC-38EDD0B85909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73C1A2-926E-3849-92AB-BCE7B4C71DF2}"/>
              </a:ext>
            </a:extLst>
          </p:cNvPr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C96A2F-7D7A-F34F-9BE8-8ADCD2919ACB}"/>
              </a:ext>
            </a:extLst>
          </p:cNvPr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id="{83E925B0-57FD-8B4B-8FF7-8BCD8AADEF23}"/>
              </a:ext>
            </a:extLst>
          </p:cNvPr>
          <p:cNvCxnSpPr>
            <a:cxnSpLocks/>
          </p:cNvCxnSpPr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>
            <a:extLst>
              <a:ext uri="{FF2B5EF4-FFF2-40B4-BE49-F238E27FC236}">
                <a16:creationId xmlns:a16="http://schemas.microsoft.com/office/drawing/2014/main" id="{942E7471-620D-FA4E-A59B-D8C1A79C3F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91B717BE-9DF9-1B41-9DBF-CB511A9C606B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998722ED-C4DC-C24C-A17B-B9CA36751549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757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21" r:id="rId2"/>
    <p:sldLayoutId id="214748372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D82380DF-4088-5449-BBFC-0B57E0B8F475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2FB8D235-9189-C14B-8111-0D705B9AA121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526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8479B63A-0E02-2349-8BED-44C85C23E174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ACD341D-631E-1C41-AA57-E78DF51FD162}"/>
              </a:ext>
            </a:extLst>
          </p:cNvPr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</a:t>
            </a:r>
            <a:r>
              <a:rPr lang="zh-CN" altLang="en-US" sz="210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，用更短</a:t>
            </a:r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时间</a:t>
            </a:r>
            <a:r>
              <a:rPr lang="zh-CN" altLang="en-US" sz="210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，教会更实用</a:t>
            </a:r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的技术！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A13C4AB-ADA7-6942-8140-5DC8E0577838}"/>
              </a:ext>
            </a:extLst>
          </p:cNvPr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04C7863-89B5-3040-9FC7-D2B2A900C20B}"/>
              </a:ext>
            </a:extLst>
          </p:cNvPr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F68358-2C42-514C-A18F-D22A7C3B0412}"/>
              </a:ext>
            </a:extLst>
          </p:cNvPr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A90E8C-99EA-674B-BE48-642DDFA26B82}"/>
              </a:ext>
            </a:extLst>
          </p:cNvPr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DC5CCC4C-800E-9040-97B5-C1E1BE251216}"/>
              </a:ext>
            </a:extLst>
          </p:cNvPr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>
            <a:extLst>
              <a:ext uri="{FF2B5EF4-FFF2-40B4-BE49-F238E27FC236}">
                <a16:creationId xmlns:a16="http://schemas.microsoft.com/office/drawing/2014/main" id="{36B7D234-E207-414F-8E81-F360C01EFFF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7" name="矩形 14">
            <a:extLst>
              <a:ext uri="{FF2B5EF4-FFF2-40B4-BE49-F238E27FC236}">
                <a16:creationId xmlns:a16="http://schemas.microsoft.com/office/drawing/2014/main" id="{CBF3DED2-69B0-F340-BDFB-E540327A7264}"/>
              </a:ext>
            </a:extLst>
          </p:cNvPr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104775 w 2202525"/>
              <a:gd name="connsiteY3" fmla="*/ 272456 h 275631"/>
              <a:gd name="connsiteX4" fmla="*/ 0 w 2202525"/>
              <a:gd name="connsiteY4" fmla="*/ 0 h 27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5840A94-AFCB-F14C-AC1D-7BFA5CCE05BC}"/>
              </a:ext>
            </a:extLst>
          </p:cNvPr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Alibaba PuHuiTi" pitchFamily="18" charset="-122"/>
              </a:rPr>
              <a:t>高级软件人才培训专家</a:t>
            </a:r>
          </a:p>
        </p:txBody>
      </p:sp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3" r:id="rId3"/>
    <p:sldLayoutId id="2147483678" r:id="rId4"/>
    <p:sldLayoutId id="2147483679" r:id="rId5"/>
    <p:sldLayoutId id="2147483680" r:id="rId6"/>
    <p:sldLayoutId id="2147483677" r:id="rId7"/>
    <p:sldLayoutId id="2147483702" r:id="rId8"/>
    <p:sldLayoutId id="2147483703" r:id="rId9"/>
    <p:sldLayoutId id="2147483709" r:id="rId10"/>
    <p:sldLayoutId id="2147483704" r:id="rId11"/>
    <p:sldLayoutId id="2147483681" r:id="rId12"/>
    <p:sldLayoutId id="2147483693" r:id="rId13"/>
    <p:sldLayoutId id="2147483716" r:id="rId14"/>
    <p:sldLayoutId id="2147483710" r:id="rId15"/>
    <p:sldLayoutId id="2147483706" r:id="rId16"/>
    <p:sldLayoutId id="2147483719" r:id="rId17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227BF9-01FA-AE4B-9DB9-E3DAB164E5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../&#36164;&#26009;/2.%20VSCode&#23433;&#35013;/&#23433;&#35013;&#25991;&#26723;/VS%20Code%20&#23433;&#35013;&#25991;&#26723;.md" TargetMode="External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hyperlink" Target="https://news.sina.com.cn/gov/xlxw/2023-03-03/doc-imyipzuy7321600.shtml" TargetMode="Externa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9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5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43.png"/><Relationship Id="rId17" Type="http://schemas.openxmlformats.org/officeDocument/2006/relationships/image" Target="../media/image59.png"/><Relationship Id="rId2" Type="http://schemas.openxmlformats.org/officeDocument/2006/relationships/image" Target="../media/image45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7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11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6EC87-9B0D-CD4B-997D-0A66FE90B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5400">
                <a:solidFill>
                  <a:srgbClr val="000000"/>
                </a:solidFill>
              </a:rPr>
              <a:t>Web</a:t>
            </a:r>
            <a:r>
              <a:rPr kumimoji="1" lang="zh-CN" altLang="en-US" sz="5400">
                <a:solidFill>
                  <a:srgbClr val="000000"/>
                </a:solidFill>
              </a:rPr>
              <a:t>开发</a:t>
            </a:r>
            <a:endParaRPr kumimoji="1" lang="zh-CN" altLang="en-US" sz="5400" dirty="0">
              <a:solidFill>
                <a:srgbClr val="000000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EBF493F-8B0C-F34E-4536-F0B8F1A0D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224" y="3854779"/>
            <a:ext cx="3360685" cy="75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74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64AC0F-C7C1-6911-E959-ADAACA4C5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2766219"/>
            <a:ext cx="4342423" cy="557274"/>
          </a:xfrm>
        </p:spPr>
        <p:txBody>
          <a:bodyPr/>
          <a:lstStyle/>
          <a:p>
            <a:r>
              <a:rPr lang="en-US" altLang="zh-CN"/>
              <a:t>HTML</a:t>
            </a:r>
            <a:r>
              <a:rPr lang="zh-CN" altLang="en-US"/>
              <a:t>快速入门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CD7DD4A-9AD0-17E7-994C-ECEAB0F2E3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2007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1351402-3A4C-25BB-7A99-DC7C602850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HTML</a:t>
            </a:r>
            <a:r>
              <a:rPr lang="zh-CN" altLang="en-US"/>
              <a:t>快速入门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922E9D25-A350-8702-CAA6-3D3ADC330C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50" y="1743281"/>
            <a:ext cx="6276198" cy="1358508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新建文本文件，后缀名改为 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.html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编写 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HTML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结构标签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在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&lt;body&gt;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中填写内容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DCB745-0956-9737-8E64-5E43FFA51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459" y="2808961"/>
            <a:ext cx="4579018" cy="2945599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AFAFDD53-2F61-5366-4480-71E4D97E6FC7}"/>
              </a:ext>
            </a:extLst>
          </p:cNvPr>
          <p:cNvSpPr/>
          <p:nvPr/>
        </p:nvSpPr>
        <p:spPr>
          <a:xfrm>
            <a:off x="7387459" y="2817753"/>
            <a:ext cx="4579018" cy="215593"/>
          </a:xfrm>
          <a:prstGeom prst="roundRect">
            <a:avLst/>
          </a:prstGeom>
          <a:solidFill>
            <a:srgbClr val="FF0000">
              <a:alpha val="1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2C1F33A2-2A0A-E582-4EBF-A9FB6B662CC5}"/>
              </a:ext>
            </a:extLst>
          </p:cNvPr>
          <p:cNvSpPr/>
          <p:nvPr/>
        </p:nvSpPr>
        <p:spPr>
          <a:xfrm>
            <a:off x="7387459" y="3512346"/>
            <a:ext cx="4579018" cy="2325746"/>
          </a:xfrm>
          <a:prstGeom prst="roundRect">
            <a:avLst>
              <a:gd name="adj" fmla="val 1167"/>
            </a:avLst>
          </a:prstGeom>
          <a:solidFill>
            <a:srgbClr val="00B0F0">
              <a:alpha val="1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3E17E80-E1F6-FD96-33ED-B011946E67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577"/>
          <a:stretch/>
        </p:blipFill>
        <p:spPr>
          <a:xfrm>
            <a:off x="2604320" y="3316842"/>
            <a:ext cx="3972326" cy="1762760"/>
          </a:xfrm>
          <a:prstGeom prst="roundRect">
            <a:avLst>
              <a:gd name="adj" fmla="val 2347"/>
            </a:avLst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2D38CF6-A94D-13AC-8189-CB769D01B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9734" y="4308138"/>
            <a:ext cx="2357151" cy="37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92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6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0275898-0170-C704-7C50-E83777FCEA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HTML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结构标签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特点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95335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400" b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HTML</a:t>
            </a:r>
            <a:r>
              <a:rPr lang="zh-CN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标签不区分大小写</a:t>
            </a:r>
            <a:endParaRPr lang="en-US" altLang="zh-CN" sz="1400" b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400" b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HTML</a:t>
            </a:r>
            <a:r>
              <a:rPr lang="zh-CN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标签属性值单双引号都可以</a:t>
            </a:r>
            <a:endParaRPr lang="en-US" altLang="zh-CN" sz="1400" b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400" b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HTML</a:t>
            </a:r>
            <a:r>
              <a:rPr lang="zh-CN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语法松散</a:t>
            </a:r>
          </a:p>
        </p:txBody>
      </p:sp>
      <p:sp>
        <p:nvSpPr>
          <p:cNvPr id="2" name="!!矩形: 圆角 7">
            <a:extLst>
              <a:ext uri="{FF2B5EF4-FFF2-40B4-BE49-F238E27FC236}">
                <a16:creationId xmlns:a16="http://schemas.microsoft.com/office/drawing/2014/main" id="{5E07005F-378B-2F8F-4A57-73F005B05BDA}"/>
              </a:ext>
            </a:extLst>
          </p:cNvPr>
          <p:cNvSpPr/>
          <p:nvPr/>
        </p:nvSpPr>
        <p:spPr>
          <a:xfrm>
            <a:off x="5558554" y="2366391"/>
            <a:ext cx="6151391" cy="1723292"/>
          </a:xfrm>
          <a:prstGeom prst="roundRect">
            <a:avLst>
              <a:gd name="adj" fmla="val 333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r>
              <a:rPr lang="en-US" altLang="zh-CN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tabLst>
                <a:tab pos="360000" algn="l"/>
              </a:tabLst>
            </a:pPr>
            <a:r>
              <a:rPr lang="en-US" altLang="zh-CN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	&lt;head&gt;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defTabSz="540000">
              <a:tabLst>
                <a:tab pos="360000" algn="l"/>
                <a:tab pos="540000" algn="l"/>
              </a:tabLst>
            </a:pPr>
            <a:r>
              <a:rPr lang="en-US" altLang="zh-CN" sz="1400">
                <a:solidFill>
                  <a:srgbClr val="000000"/>
                </a:solidFill>
                <a:latin typeface="Consolas" panose="020B0609020204030204" pitchFamily="49" charset="0"/>
              </a:rPr>
              <a:t>		   </a:t>
            </a:r>
            <a:r>
              <a:rPr lang="en-US" altLang="zh-CN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&lt;title&gt;</a:t>
            </a:r>
            <a:r>
              <a:rPr lang="zh-CN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标题</a:t>
            </a:r>
            <a:r>
              <a:rPr lang="en-US" altLang="zh-CN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&lt;/title&gt;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tabLst>
                <a:tab pos="360000" algn="l"/>
              </a:tabLst>
            </a:pPr>
            <a:r>
              <a:rPr lang="en-US" altLang="zh-CN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	&lt;/head&gt;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tabLst>
                <a:tab pos="360000" algn="l"/>
              </a:tabLst>
            </a:pPr>
            <a:r>
              <a:rPr lang="en-US" altLang="zh-CN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	&lt;body&gt;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tabLst>
                <a:tab pos="360000" algn="l"/>
              </a:tabLst>
            </a:pP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tabLst>
                <a:tab pos="360000" algn="l"/>
              </a:tabLst>
            </a:pPr>
            <a:r>
              <a:rPr lang="en-US" altLang="zh-CN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	&lt;/body&gt;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225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035C49A-7DBE-E928-5509-3711B2377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VS Code</a:t>
            </a:r>
            <a:r>
              <a:rPr lang="zh-CN" altLang="en-US"/>
              <a:t>开发工具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5DAA963-74C4-7C96-2ADC-B2F1ECB7B6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E1C50C-267A-B125-3D1E-DD3FA8605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394" y="3934509"/>
            <a:ext cx="2039815" cy="25725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6C37AD1-2719-C56D-BB27-87BC54550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476" y="5029629"/>
            <a:ext cx="7778777" cy="92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60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AD8858-CF54-4592-90B7-1A9D4448C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VS Code </a:t>
            </a:r>
            <a:r>
              <a:rPr lang="zh-CN" altLang="en-US" b="1"/>
              <a:t>安装使用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BE76BD-92D8-BE9E-6B74-3926AB29DA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180479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/>
              <a:t>Visual Studio Code</a:t>
            </a:r>
            <a:r>
              <a:rPr lang="zh-CN" altLang="en-US"/>
              <a:t>（简称 </a:t>
            </a:r>
            <a:r>
              <a:rPr lang="en-US" altLang="zh-CN"/>
              <a:t>VS Code </a:t>
            </a:r>
            <a:r>
              <a:rPr lang="zh-CN" altLang="en-US"/>
              <a:t>）是 </a:t>
            </a:r>
            <a:r>
              <a:rPr lang="en-US" altLang="zh-CN"/>
              <a:t>Microsoft </a:t>
            </a:r>
            <a:r>
              <a:rPr lang="zh-CN" altLang="en-US"/>
              <a:t>于</a:t>
            </a:r>
            <a:r>
              <a:rPr lang="en-US" altLang="zh-CN"/>
              <a:t>2015</a:t>
            </a:r>
            <a:r>
              <a:rPr lang="zh-CN" altLang="en-US"/>
              <a:t>年</a:t>
            </a:r>
            <a:r>
              <a:rPr lang="en-US" altLang="zh-CN"/>
              <a:t>4</a:t>
            </a:r>
            <a:r>
              <a:rPr lang="zh-CN" altLang="en-US"/>
              <a:t>月发布的一款代码编辑器。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/>
              <a:t>VS Code </a:t>
            </a:r>
            <a:r>
              <a:rPr lang="zh-CN" altLang="en-US"/>
              <a:t>对前端代码有非常强大的支持，同时也其他编程语言（例如：</a:t>
            </a:r>
            <a:r>
              <a:rPr lang="en-US" altLang="zh-CN"/>
              <a:t>C++</a:t>
            </a:r>
            <a:r>
              <a:rPr lang="zh-CN" altLang="en-US"/>
              <a:t>、</a:t>
            </a:r>
            <a:r>
              <a:rPr lang="en-US" altLang="zh-CN"/>
              <a:t>Java</a:t>
            </a:r>
            <a:r>
              <a:rPr lang="zh-CN" altLang="en-US"/>
              <a:t>、</a:t>
            </a:r>
            <a:r>
              <a:rPr lang="en-US" altLang="zh-CN"/>
              <a:t>Python</a:t>
            </a:r>
            <a:r>
              <a:rPr lang="zh-CN" altLang="en-US"/>
              <a:t>、</a:t>
            </a:r>
            <a:r>
              <a:rPr lang="en-US" altLang="zh-CN"/>
              <a:t>PHP</a:t>
            </a:r>
            <a:r>
              <a:rPr lang="zh-CN" altLang="en-US"/>
              <a:t>、</a:t>
            </a:r>
            <a:r>
              <a:rPr lang="en-US" altLang="zh-CN"/>
              <a:t>Go</a:t>
            </a:r>
            <a:r>
              <a:rPr lang="zh-CN" altLang="en-US"/>
              <a:t>等）。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/>
              <a:t>VS Code </a:t>
            </a:r>
            <a:r>
              <a:rPr lang="zh-CN" altLang="en-US"/>
              <a:t>提供了非常强大的插件库，大大提高了开发效率。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官网：</a:t>
            </a:r>
            <a:r>
              <a:rPr lang="en-US" altLang="zh-CN"/>
              <a:t> </a:t>
            </a:r>
            <a:r>
              <a:rPr lang="en-US" altLang="zh-CN">
                <a:hlinkClick r:id="rId2"/>
              </a:rPr>
              <a:t>https://code.visualstudio.com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12" name="图片 11">
            <a:hlinkClick r:id="rId3" action="ppaction://hlinkfile"/>
            <a:extLst>
              <a:ext uri="{FF2B5EF4-FFF2-40B4-BE49-F238E27FC236}">
                <a16:creationId xmlns:a16="http://schemas.microsoft.com/office/drawing/2014/main" id="{97C99922-42A4-DF39-C0FC-0D8F861BA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488" y="2567713"/>
            <a:ext cx="1150720" cy="1112616"/>
          </a:xfrm>
          <a:prstGeom prst="rect">
            <a:avLst/>
          </a:prstGeom>
        </p:spPr>
      </p:pic>
      <p:sp>
        <p:nvSpPr>
          <p:cNvPr id="13" name="文本占位符 8">
            <a:extLst>
              <a:ext uri="{FF2B5EF4-FFF2-40B4-BE49-F238E27FC236}">
                <a16:creationId xmlns:a16="http://schemas.microsoft.com/office/drawing/2014/main" id="{27157A4B-92CD-EDE9-9585-8620599CF8FE}"/>
              </a:ext>
            </a:extLst>
          </p:cNvPr>
          <p:cNvSpPr txBox="1">
            <a:spLocks/>
          </p:cNvSpPr>
          <p:nvPr/>
        </p:nvSpPr>
        <p:spPr>
          <a:xfrm>
            <a:off x="9148783" y="3726340"/>
            <a:ext cx="1920576" cy="365836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/>
              <a:t>VS Code</a:t>
            </a:r>
            <a:r>
              <a:rPr lang="zh-CN" altLang="en-US" sz="1400"/>
              <a:t>安装文档</a:t>
            </a:r>
            <a:endParaRPr lang="en-US" altLang="zh-CN" sz="140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2C0405E-BFC9-F07D-7D2B-B3F453484394}"/>
              </a:ext>
            </a:extLst>
          </p:cNvPr>
          <p:cNvGrpSpPr/>
          <p:nvPr/>
        </p:nvGrpSpPr>
        <p:grpSpPr>
          <a:xfrm>
            <a:off x="710880" y="5386534"/>
            <a:ext cx="10813380" cy="931324"/>
            <a:chOff x="1048333" y="5599088"/>
            <a:chExt cx="10224097" cy="93132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3CDC3FA2-47FB-B472-5E08-CAFC6A126880}"/>
                </a:ext>
              </a:extLst>
            </p:cNvPr>
            <p:cNvSpPr txBox="1"/>
            <p:nvPr/>
          </p:nvSpPr>
          <p:spPr>
            <a:xfrm>
              <a:off x="1496975" y="5969554"/>
              <a:ext cx="9542236" cy="3852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作为一名软件开发工程师，建议以后安装所有与开发相关的软件，尽量安装在一个没有中文，不带空格的目录下。</a:t>
              </a:r>
              <a:endParaRPr lang="en-US" altLang="zh-CN" sz="14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F053AF6B-1EC2-398D-BC0E-9F23196E6CFF}"/>
                </a:ext>
              </a:extLst>
            </p:cNvPr>
            <p:cNvGrpSpPr/>
            <p:nvPr/>
          </p:nvGrpSpPr>
          <p:grpSpPr>
            <a:xfrm>
              <a:off x="1048333" y="5599088"/>
              <a:ext cx="10224097" cy="931324"/>
              <a:chOff x="1097275" y="5693358"/>
              <a:chExt cx="10174770" cy="931324"/>
            </a:xfrm>
          </p:grpSpPr>
          <p:sp>
            <p:nvSpPr>
              <p:cNvPr id="11" name="三角形 9">
                <a:extLst>
                  <a:ext uri="{FF2B5EF4-FFF2-40B4-BE49-F238E27FC236}">
                    <a16:creationId xmlns:a16="http://schemas.microsoft.com/office/drawing/2014/main" id="{46919E5D-D5D1-8C48-486B-718AD179BEC2}"/>
                  </a:ext>
                </a:extLst>
              </p:cNvPr>
              <p:cNvSpPr/>
              <p:nvPr/>
            </p:nvSpPr>
            <p:spPr>
              <a:xfrm rot="2651319">
                <a:off x="1103889" y="6012233"/>
                <a:ext cx="145648" cy="78105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99C6C7A-938C-67F6-C681-DDECC8D9B0C1}"/>
                  </a:ext>
                </a:extLst>
              </p:cNvPr>
              <p:cNvSpPr/>
              <p:nvPr/>
            </p:nvSpPr>
            <p:spPr>
              <a:xfrm>
                <a:off x="1197203" y="5693358"/>
                <a:ext cx="10074842" cy="931324"/>
              </a:xfrm>
              <a:prstGeom prst="rect">
                <a:avLst/>
              </a:prstGeom>
              <a:noFill/>
              <a:ln w="9525">
                <a:solidFill>
                  <a:srgbClr val="AD2B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D868230-64C4-EF0C-DFBA-80628DE399C5}"/>
                  </a:ext>
                </a:extLst>
              </p:cNvPr>
              <p:cNvSpPr/>
              <p:nvPr/>
            </p:nvSpPr>
            <p:spPr>
              <a:xfrm>
                <a:off x="1097275" y="5728120"/>
                <a:ext cx="1053296" cy="300942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注意事项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7952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EEDEB67-94B1-FA33-AC43-DFD100A81D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6584" y="1463040"/>
            <a:ext cx="5760538" cy="3008376"/>
          </a:xfrm>
        </p:spPr>
        <p:txBody>
          <a:bodyPr/>
          <a:lstStyle/>
          <a:p>
            <a:r>
              <a:rPr lang="en-US" altLang="zh-CN"/>
              <a:t>VS Code</a:t>
            </a:r>
            <a:r>
              <a:rPr lang="zh-CN" altLang="en-US"/>
              <a:t>安装</a:t>
            </a:r>
            <a:endParaRPr lang="en-US" altLang="zh-CN"/>
          </a:p>
          <a:p>
            <a:pPr marL="895335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内容：软件安装、插件安装</a:t>
            </a:r>
            <a:endParaRPr lang="en-US" altLang="zh-CN" sz="1600" b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注意：安装在一个没有中文，不带空格的目录下</a:t>
            </a:r>
            <a:endParaRPr lang="zh-CN" altLang="en-US" sz="2000" b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619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F309487-57E8-B6A0-F89F-893F5D5C2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586" y="2768759"/>
            <a:ext cx="5400822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基础标签 </a:t>
            </a:r>
            <a:r>
              <a:rPr lang="en-US" altLang="zh-CN"/>
              <a:t>&amp; </a:t>
            </a:r>
            <a:r>
              <a:rPr lang="zh-CN" altLang="en-US"/>
              <a:t>样式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9BA3001-303C-993B-DB4E-D269ABCF54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B8AD505-3C8A-C66C-F6A3-02EB244A2264}"/>
              </a:ext>
            </a:extLst>
          </p:cNvPr>
          <p:cNvSpPr txBox="1"/>
          <p:nvPr/>
        </p:nvSpPr>
        <p:spPr>
          <a:xfrm>
            <a:off x="5700345" y="3540920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>
                <a:solidFill>
                  <a:srgbClr val="3530A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新浪新闻</a:t>
            </a:r>
          </a:p>
        </p:txBody>
      </p:sp>
    </p:spTree>
    <p:extLst>
      <p:ext uri="{BB962C8B-B14F-4D97-AF65-F5344CB8AC3E}">
        <p14:creationId xmlns:p14="http://schemas.microsoft.com/office/powerpoint/2010/main" val="257401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!!图片 8" descr="电脑萤幕的截图&#10;&#10;描述已自动生成">
            <a:hlinkClick r:id="rId2"/>
            <a:extLst>
              <a:ext uri="{FF2B5EF4-FFF2-40B4-BE49-F238E27FC236}">
                <a16:creationId xmlns:a16="http://schemas.microsoft.com/office/drawing/2014/main" id="{79EC4E3B-B2D2-255D-40AF-41C5317F9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61" y="808802"/>
            <a:ext cx="10199077" cy="5736981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3883816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C64C6EC-DAA9-291D-8A12-0264E9D07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新闻网页</a:t>
            </a:r>
          </a:p>
        </p:txBody>
      </p:sp>
      <p:sp>
        <p:nvSpPr>
          <p:cNvPr id="17" name="!!文本占位符 16">
            <a:extLst>
              <a:ext uri="{FF2B5EF4-FFF2-40B4-BE49-F238E27FC236}">
                <a16:creationId xmlns:a16="http://schemas.microsoft.com/office/drawing/2014/main" id="{6B79BFC8-454A-769D-FAF2-1DE2CE75B6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02162" y="3304569"/>
            <a:ext cx="2907518" cy="91862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新浪新闻</a:t>
            </a:r>
            <a:r>
              <a:rPr lang="en-US" altLang="zh-CN"/>
              <a:t>-</a:t>
            </a:r>
            <a:r>
              <a:rPr lang="zh-CN" altLang="en-US"/>
              <a:t>标题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新浪新闻</a:t>
            </a:r>
            <a:r>
              <a:rPr lang="en-US" altLang="zh-CN"/>
              <a:t>-</a:t>
            </a:r>
            <a:r>
              <a:rPr lang="zh-CN" altLang="en-US"/>
              <a:t>正文</a:t>
            </a:r>
            <a:endParaRPr lang="en-US" altLang="zh-CN"/>
          </a:p>
        </p:txBody>
      </p:sp>
      <p:pic>
        <p:nvPicPr>
          <p:cNvPr id="7" name="!!图片 8">
            <a:extLst>
              <a:ext uri="{FF2B5EF4-FFF2-40B4-BE49-F238E27FC236}">
                <a16:creationId xmlns:a16="http://schemas.microsoft.com/office/drawing/2014/main" id="{46751DEF-8316-07A3-EC56-FABFA50235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85" b="11302"/>
          <a:stretch/>
        </p:blipFill>
        <p:spPr>
          <a:xfrm>
            <a:off x="2639744" y="1453896"/>
            <a:ext cx="5216711" cy="5149870"/>
          </a:xfrm>
          <a:prstGeom prst="rect">
            <a:avLst/>
          </a:prstGeom>
          <a:ln w="3175">
            <a:noFill/>
            <a:prstDash val="dash"/>
          </a:ln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C1D27503-F445-B62E-42C2-6D515EDE1325}"/>
              </a:ext>
            </a:extLst>
          </p:cNvPr>
          <p:cNvSpPr/>
          <p:nvPr/>
        </p:nvSpPr>
        <p:spPr>
          <a:xfrm>
            <a:off x="2636121" y="1464771"/>
            <a:ext cx="5216711" cy="815338"/>
          </a:xfrm>
          <a:prstGeom prst="rect">
            <a:avLst/>
          </a:prstGeom>
          <a:solidFill>
            <a:srgbClr val="00B050">
              <a:alpha val="20000"/>
            </a:srgbClr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668804E-A98E-3817-324F-97D4CD2144CD}"/>
              </a:ext>
            </a:extLst>
          </p:cNvPr>
          <p:cNvSpPr/>
          <p:nvPr/>
        </p:nvSpPr>
        <p:spPr>
          <a:xfrm>
            <a:off x="2634223" y="2300812"/>
            <a:ext cx="5216711" cy="4302954"/>
          </a:xfrm>
          <a:prstGeom prst="rect">
            <a:avLst/>
          </a:prstGeom>
          <a:solidFill>
            <a:srgbClr val="FFC000">
              <a:alpha val="10196"/>
            </a:srgbClr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289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F309487-57E8-B6A0-F89F-893F5D5C2F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基础标签 </a:t>
            </a:r>
            <a:r>
              <a:rPr lang="en-US" altLang="zh-CN"/>
              <a:t>&amp; </a:t>
            </a:r>
            <a:r>
              <a:rPr lang="zh-CN" altLang="en-US"/>
              <a:t>样式</a:t>
            </a:r>
          </a:p>
        </p:txBody>
      </p:sp>
      <p:sp>
        <p:nvSpPr>
          <p:cNvPr id="2" name="!!文本占位符 16">
            <a:extLst>
              <a:ext uri="{FF2B5EF4-FFF2-40B4-BE49-F238E27FC236}">
                <a16:creationId xmlns:a16="http://schemas.microsoft.com/office/drawing/2014/main" id="{8598F74B-CEC1-2677-FAE1-BC273BE593B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3"/>
            <a:ext cx="1978152" cy="1036384"/>
          </a:xfrm>
        </p:spPr>
        <p:txBody>
          <a:bodyPr/>
          <a:lstStyle/>
          <a:p>
            <a:r>
              <a:rPr lang="zh-CN" altLang="en-US"/>
              <a:t>新浪新闻</a:t>
            </a:r>
            <a:r>
              <a:rPr lang="en-US" altLang="zh-CN"/>
              <a:t>-</a:t>
            </a:r>
            <a:r>
              <a:rPr lang="zh-CN" altLang="en-US"/>
              <a:t>标题</a:t>
            </a:r>
            <a:endParaRPr lang="en-US" altLang="zh-CN"/>
          </a:p>
          <a:p>
            <a:r>
              <a:rPr lang="zh-CN" altLang="en-US"/>
              <a:t>新浪新闻</a:t>
            </a:r>
            <a:r>
              <a:rPr lang="en-US" altLang="zh-CN"/>
              <a:t>-</a:t>
            </a:r>
            <a:r>
              <a:rPr lang="zh-CN" altLang="en-US"/>
              <a:t>正文</a:t>
            </a:r>
            <a:endParaRPr lang="en-US" altLang="zh-CN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9BA3001-303C-993B-DB4E-D269ABCF54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408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10FEF09-6658-B075-5366-82DFBCED0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web</a:t>
            </a:r>
            <a:r>
              <a:rPr lang="zh-CN" altLang="en-US"/>
              <a:t>前端</a:t>
            </a: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099FD29B-3321-D948-ACE6-F5E539D3C9FC}"/>
              </a:ext>
            </a:extLst>
          </p:cNvPr>
          <p:cNvGrpSpPr/>
          <p:nvPr/>
        </p:nvGrpSpPr>
        <p:grpSpPr>
          <a:xfrm>
            <a:off x="2112567" y="1865377"/>
            <a:ext cx="8881267" cy="4544215"/>
            <a:chOff x="4663249" y="1619193"/>
            <a:chExt cx="6961218" cy="3761141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8D6BB70-6A95-488E-BA80-E97334F9BF9F}"/>
                </a:ext>
              </a:extLst>
            </p:cNvPr>
            <p:cNvGrpSpPr/>
            <p:nvPr/>
          </p:nvGrpSpPr>
          <p:grpSpPr>
            <a:xfrm>
              <a:off x="4754160" y="1760426"/>
              <a:ext cx="6710804" cy="3359547"/>
              <a:chOff x="1149437" y="1478384"/>
              <a:chExt cx="7613646" cy="2474223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2F67255-149F-1AF8-31C4-02A6EC5034E1}"/>
                  </a:ext>
                </a:extLst>
              </p:cNvPr>
              <p:cNvSpPr/>
              <p:nvPr/>
            </p:nvSpPr>
            <p:spPr>
              <a:xfrm>
                <a:off x="1149437" y="1803425"/>
                <a:ext cx="691691" cy="198848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>
                    <a:ea typeface="阿里巴巴普惠体" panose="00020600040101010101"/>
                  </a:rPr>
                  <a:t>浏览器</a:t>
                </a: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3F99534-98AC-A9DE-F29F-64CD66763C98}"/>
                  </a:ext>
                </a:extLst>
              </p:cNvPr>
              <p:cNvSpPr/>
              <p:nvPr/>
            </p:nvSpPr>
            <p:spPr>
              <a:xfrm>
                <a:off x="3189742" y="1803424"/>
                <a:ext cx="1038864" cy="198848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>
                    <a:ea typeface="阿里巴巴普惠体" panose="00020600040101010101"/>
                  </a:rPr>
                  <a:t>前端服务器</a:t>
                </a: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3A00440-A455-DD17-1B67-5B78201CDD68}"/>
                  </a:ext>
                </a:extLst>
              </p:cNvPr>
              <p:cNvSpPr/>
              <p:nvPr/>
            </p:nvSpPr>
            <p:spPr>
              <a:xfrm>
                <a:off x="5400839" y="1803424"/>
                <a:ext cx="1038864" cy="198848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>
                    <a:ea typeface="阿里巴巴普惠体" panose="00020600040101010101"/>
                  </a:rPr>
                  <a:t>后端服务器</a:t>
                </a: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53B8CD5-F08B-9D6F-33C3-42DD56A8645A}"/>
                  </a:ext>
                </a:extLst>
              </p:cNvPr>
              <p:cNvSpPr/>
              <p:nvPr/>
            </p:nvSpPr>
            <p:spPr>
              <a:xfrm>
                <a:off x="7724219" y="1803424"/>
                <a:ext cx="1038864" cy="198848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>
                    <a:ea typeface="阿里巴巴普惠体" panose="00020600040101010101"/>
                  </a:rPr>
                  <a:t>数据库服务器</a:t>
                </a:r>
              </a:p>
            </p:txBody>
          </p: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9179E0B1-AD21-0804-DECE-0800FF03CDD6}"/>
                  </a:ext>
                </a:extLst>
              </p:cNvPr>
              <p:cNvCxnSpPr>
                <a:cxnSpLocks/>
                <a:stCxn id="7" idx="2"/>
              </p:cNvCxnSpPr>
              <p:nvPr/>
            </p:nvCxnSpPr>
            <p:spPr>
              <a:xfrm>
                <a:off x="1495282" y="2002272"/>
                <a:ext cx="0" cy="1950332"/>
              </a:xfrm>
              <a:prstGeom prst="line">
                <a:avLst/>
              </a:prstGeom>
              <a:ln w="19050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6086E37C-4C33-7CAB-B6E2-789156B1FE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16585" y="2002271"/>
                <a:ext cx="1" cy="1950335"/>
              </a:xfrm>
              <a:prstGeom prst="line">
                <a:avLst/>
              </a:prstGeom>
              <a:ln w="19050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5E3823D2-35B7-14F6-8E24-CEB2DC3BF3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10661" y="2002272"/>
                <a:ext cx="1" cy="1950335"/>
              </a:xfrm>
              <a:prstGeom prst="line">
                <a:avLst/>
              </a:prstGeom>
              <a:ln w="19050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6F64D3EC-9BCD-76F9-8A41-F729EFF1F8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46897" y="2002272"/>
                <a:ext cx="1" cy="1950335"/>
              </a:xfrm>
              <a:prstGeom prst="line">
                <a:avLst/>
              </a:prstGeom>
              <a:ln w="19050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>
                <a:extLst>
                  <a:ext uri="{FF2B5EF4-FFF2-40B4-BE49-F238E27FC236}">
                    <a16:creationId xmlns:a16="http://schemas.microsoft.com/office/drawing/2014/main" id="{BB44E130-412B-096B-6BA4-CB720E4EFF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2773" y="2303074"/>
                <a:ext cx="2081099" cy="0"/>
              </a:xfrm>
              <a:prstGeom prst="straightConnector1">
                <a:avLst/>
              </a:prstGeom>
              <a:ln w="19050"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箭头连接符 15">
                <a:extLst>
                  <a:ext uri="{FF2B5EF4-FFF2-40B4-BE49-F238E27FC236}">
                    <a16:creationId xmlns:a16="http://schemas.microsoft.com/office/drawing/2014/main" id="{6D004944-C6B7-9224-350F-8DB18D2FAB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54953" y="2507137"/>
                <a:ext cx="2081099" cy="0"/>
              </a:xfrm>
              <a:prstGeom prst="straightConnector1">
                <a:avLst/>
              </a:prstGeom>
              <a:ln w="19050">
                <a:prstDash val="sysDash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文本占位符 8">
                <a:extLst>
                  <a:ext uri="{FF2B5EF4-FFF2-40B4-BE49-F238E27FC236}">
                    <a16:creationId xmlns:a16="http://schemas.microsoft.com/office/drawing/2014/main" id="{D7384B64-0ECE-946F-8598-6B4BEA79B3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2857" y="2119263"/>
                <a:ext cx="530858" cy="181617"/>
              </a:xfrm>
              <a:prstGeom prst="rect">
                <a:avLst/>
              </a:prstGeom>
            </p:spPr>
            <p:txBody>
              <a:bodyPr/>
              <a:lstStyle>
                <a:lvl1pPr marL="360000" indent="-360000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404040"/>
                  </a:buClr>
                  <a:buSzPct val="85000"/>
                  <a:buFont typeface="+mj-lt"/>
                  <a:buAutoNum type="arabicPeriod"/>
                  <a:tabLst/>
                  <a:defRPr lang="en-US" altLang="zh-CN" sz="1600" kern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defRPr>
                </a:lvl1pPr>
                <a:lvl2pPr marL="720000" indent="-360000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+mj-lt"/>
                  <a:buAutoNum type="arabicPeriod"/>
                  <a:tabLst/>
                  <a:defRPr lang="en-US" altLang="zh-CN" sz="1400" b="0" i="0" kern="1200" dirty="0">
                    <a:solidFill>
                      <a:schemeClr val="tx1"/>
                    </a:solidFill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defRPr>
                </a:lvl2pPr>
                <a:lvl3pPr marL="1079500" indent="-358775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+mj-ea"/>
                  <a:buAutoNum type="circleNumDbPlain"/>
                  <a:tabLst/>
                  <a:defRPr lang="zh-CN" altLang="en-US" sz="1400" b="0" i="0" kern="12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3pPr>
                <a:lvl4pPr marL="2133547" indent="-3047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1100"/>
                  <a:t>请求</a:t>
                </a:r>
                <a:endParaRPr lang="en-US" altLang="zh-CN" sz="1100"/>
              </a:p>
            </p:txBody>
          </p:sp>
          <p:sp>
            <p:nvSpPr>
              <p:cNvPr id="18" name="文本占位符 8">
                <a:extLst>
                  <a:ext uri="{FF2B5EF4-FFF2-40B4-BE49-F238E27FC236}">
                    <a16:creationId xmlns:a16="http://schemas.microsoft.com/office/drawing/2014/main" id="{6A03A5EF-C6D0-DEF6-B9DE-80CF4025A3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02655" y="2466575"/>
                <a:ext cx="491262" cy="181703"/>
              </a:xfrm>
              <a:prstGeom prst="rect">
                <a:avLst/>
              </a:prstGeom>
            </p:spPr>
            <p:txBody>
              <a:bodyPr/>
              <a:lstStyle>
                <a:lvl1pPr marL="360000" indent="-360000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404040"/>
                  </a:buClr>
                  <a:buSzPct val="85000"/>
                  <a:buFont typeface="+mj-lt"/>
                  <a:buAutoNum type="arabicPeriod"/>
                  <a:tabLst/>
                  <a:defRPr lang="en-US" altLang="zh-CN" sz="1600" kern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defRPr>
                </a:lvl1pPr>
                <a:lvl2pPr marL="720000" indent="-360000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+mj-lt"/>
                  <a:buAutoNum type="arabicPeriod"/>
                  <a:tabLst/>
                  <a:defRPr lang="en-US" altLang="zh-CN" sz="1400" b="0" i="0" kern="1200" dirty="0">
                    <a:solidFill>
                      <a:schemeClr val="tx1"/>
                    </a:solidFill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defRPr>
                </a:lvl2pPr>
                <a:lvl3pPr marL="1079500" indent="-358775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+mj-ea"/>
                  <a:buAutoNum type="circleNumDbPlain"/>
                  <a:tabLst/>
                  <a:defRPr lang="zh-CN" altLang="en-US" sz="1400" b="0" i="0" kern="12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3pPr>
                <a:lvl4pPr marL="2133547" indent="-3047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1100"/>
                  <a:t>响应</a:t>
                </a:r>
                <a:endParaRPr lang="en-US" altLang="zh-CN" sz="1100"/>
              </a:p>
            </p:txBody>
          </p:sp>
          <p:sp>
            <p:nvSpPr>
              <p:cNvPr id="19" name="users_94970">
                <a:extLst>
                  <a:ext uri="{FF2B5EF4-FFF2-40B4-BE49-F238E27FC236}">
                    <a16:creationId xmlns:a16="http://schemas.microsoft.com/office/drawing/2014/main" id="{FE7D918F-31BC-5D5B-1709-CB8700CC37D6}"/>
                  </a:ext>
                </a:extLst>
              </p:cNvPr>
              <p:cNvSpPr/>
              <p:nvPr/>
            </p:nvSpPr>
            <p:spPr>
              <a:xfrm>
                <a:off x="1272447" y="1478384"/>
                <a:ext cx="424136" cy="242116"/>
              </a:xfrm>
              <a:custGeom>
                <a:avLst/>
                <a:gdLst>
                  <a:gd name="connsiteX0" fmla="*/ 60025 w 605236"/>
                  <a:gd name="connsiteY0" fmla="*/ 344571 h 595643"/>
                  <a:gd name="connsiteX1" fmla="*/ 290527 w 605236"/>
                  <a:gd name="connsiteY1" fmla="*/ 344571 h 595643"/>
                  <a:gd name="connsiteX2" fmla="*/ 329370 w 605236"/>
                  <a:gd name="connsiteY2" fmla="*/ 376465 h 595643"/>
                  <a:gd name="connsiteX3" fmla="*/ 349814 w 605236"/>
                  <a:gd name="connsiteY3" fmla="*/ 479931 h 595643"/>
                  <a:gd name="connsiteX4" fmla="*/ 331031 w 605236"/>
                  <a:gd name="connsiteY4" fmla="*/ 528793 h 595643"/>
                  <a:gd name="connsiteX5" fmla="*/ 175276 w 605236"/>
                  <a:gd name="connsiteY5" fmla="*/ 595643 h 595643"/>
                  <a:gd name="connsiteX6" fmla="*/ 19393 w 605236"/>
                  <a:gd name="connsiteY6" fmla="*/ 528793 h 595643"/>
                  <a:gd name="connsiteX7" fmla="*/ 738 w 605236"/>
                  <a:gd name="connsiteY7" fmla="*/ 479931 h 595643"/>
                  <a:gd name="connsiteX8" fmla="*/ 21182 w 605236"/>
                  <a:gd name="connsiteY8" fmla="*/ 376465 h 595643"/>
                  <a:gd name="connsiteX9" fmla="*/ 60025 w 605236"/>
                  <a:gd name="connsiteY9" fmla="*/ 344571 h 595643"/>
                  <a:gd name="connsiteX10" fmla="*/ 357987 w 605236"/>
                  <a:gd name="connsiteY10" fmla="*/ 252695 h 595643"/>
                  <a:gd name="connsiteX11" fmla="*/ 553093 w 605236"/>
                  <a:gd name="connsiteY11" fmla="*/ 252695 h 595643"/>
                  <a:gd name="connsiteX12" fmla="*/ 587208 w 605236"/>
                  <a:gd name="connsiteY12" fmla="*/ 280762 h 595643"/>
                  <a:gd name="connsiteX13" fmla="*/ 604585 w 605236"/>
                  <a:gd name="connsiteY13" fmla="*/ 368409 h 595643"/>
                  <a:gd name="connsiteX14" fmla="*/ 588231 w 605236"/>
                  <a:gd name="connsiteY14" fmla="*/ 411020 h 595643"/>
                  <a:gd name="connsiteX15" fmla="*/ 455476 w 605236"/>
                  <a:gd name="connsiteY15" fmla="*/ 467920 h 595643"/>
                  <a:gd name="connsiteX16" fmla="*/ 402323 w 605236"/>
                  <a:gd name="connsiteY16" fmla="*/ 455928 h 595643"/>
                  <a:gd name="connsiteX17" fmla="*/ 388524 w 605236"/>
                  <a:gd name="connsiteY17" fmla="*/ 440618 h 595643"/>
                  <a:gd name="connsiteX18" fmla="*/ 388269 w 605236"/>
                  <a:gd name="connsiteY18" fmla="*/ 439725 h 595643"/>
                  <a:gd name="connsiteX19" fmla="*/ 371403 w 605236"/>
                  <a:gd name="connsiteY19" fmla="*/ 354503 h 595643"/>
                  <a:gd name="connsiteX20" fmla="*/ 334732 w 605236"/>
                  <a:gd name="connsiteY20" fmla="*/ 308064 h 595643"/>
                  <a:gd name="connsiteX21" fmla="*/ 322722 w 605236"/>
                  <a:gd name="connsiteY21" fmla="*/ 290458 h 595643"/>
                  <a:gd name="connsiteX22" fmla="*/ 322722 w 605236"/>
                  <a:gd name="connsiteY22" fmla="*/ 289693 h 595643"/>
                  <a:gd name="connsiteX23" fmla="*/ 324127 w 605236"/>
                  <a:gd name="connsiteY23" fmla="*/ 280762 h 595643"/>
                  <a:gd name="connsiteX24" fmla="*/ 357987 w 605236"/>
                  <a:gd name="connsiteY24" fmla="*/ 252695 h 595643"/>
                  <a:gd name="connsiteX25" fmla="*/ 175276 w 605236"/>
                  <a:gd name="connsiteY25" fmla="*/ 50313 h 595643"/>
                  <a:gd name="connsiteX26" fmla="*/ 303670 w 605236"/>
                  <a:gd name="connsiteY26" fmla="*/ 178531 h 595643"/>
                  <a:gd name="connsiteX27" fmla="*/ 175276 w 605236"/>
                  <a:gd name="connsiteY27" fmla="*/ 306749 h 595643"/>
                  <a:gd name="connsiteX28" fmla="*/ 46882 w 605236"/>
                  <a:gd name="connsiteY28" fmla="*/ 178531 h 595643"/>
                  <a:gd name="connsiteX29" fmla="*/ 175276 w 605236"/>
                  <a:gd name="connsiteY29" fmla="*/ 50313 h 595643"/>
                  <a:gd name="connsiteX30" fmla="*/ 455527 w 605236"/>
                  <a:gd name="connsiteY30" fmla="*/ 0 h 595643"/>
                  <a:gd name="connsiteX31" fmla="*/ 562928 w 605236"/>
                  <a:gd name="connsiteY31" fmla="*/ 107260 h 595643"/>
                  <a:gd name="connsiteX32" fmla="*/ 455527 w 605236"/>
                  <a:gd name="connsiteY32" fmla="*/ 214520 h 595643"/>
                  <a:gd name="connsiteX33" fmla="*/ 348126 w 605236"/>
                  <a:gd name="connsiteY33" fmla="*/ 107260 h 595643"/>
                  <a:gd name="connsiteX34" fmla="*/ 455527 w 605236"/>
                  <a:gd name="connsiteY34" fmla="*/ 0 h 595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05236" h="595643">
                    <a:moveTo>
                      <a:pt x="60025" y="344571"/>
                    </a:moveTo>
                    <a:lnTo>
                      <a:pt x="290527" y="344571"/>
                    </a:lnTo>
                    <a:cubicBezTo>
                      <a:pt x="308671" y="344571"/>
                      <a:pt x="325793" y="358605"/>
                      <a:pt x="329370" y="376465"/>
                    </a:cubicBezTo>
                    <a:lnTo>
                      <a:pt x="349814" y="479931"/>
                    </a:lnTo>
                    <a:cubicBezTo>
                      <a:pt x="353136" y="496898"/>
                      <a:pt x="344959" y="518331"/>
                      <a:pt x="331031" y="528793"/>
                    </a:cubicBezTo>
                    <a:cubicBezTo>
                      <a:pt x="327454" y="531472"/>
                      <a:pt x="241079" y="595643"/>
                      <a:pt x="175276" y="595643"/>
                    </a:cubicBezTo>
                    <a:cubicBezTo>
                      <a:pt x="109473" y="595643"/>
                      <a:pt x="23098" y="531472"/>
                      <a:pt x="19393" y="528793"/>
                    </a:cubicBezTo>
                    <a:cubicBezTo>
                      <a:pt x="5593" y="518331"/>
                      <a:pt x="-2584" y="496898"/>
                      <a:pt x="738" y="479931"/>
                    </a:cubicBezTo>
                    <a:lnTo>
                      <a:pt x="21182" y="376465"/>
                    </a:lnTo>
                    <a:cubicBezTo>
                      <a:pt x="24759" y="358605"/>
                      <a:pt x="41753" y="344571"/>
                      <a:pt x="60025" y="344571"/>
                    </a:cubicBezTo>
                    <a:close/>
                    <a:moveTo>
                      <a:pt x="357987" y="252695"/>
                    </a:moveTo>
                    <a:lnTo>
                      <a:pt x="553093" y="252695"/>
                    </a:lnTo>
                    <a:cubicBezTo>
                      <a:pt x="569065" y="252695"/>
                      <a:pt x="584142" y="265070"/>
                      <a:pt x="587208" y="280762"/>
                    </a:cubicBezTo>
                    <a:lnTo>
                      <a:pt x="604585" y="368409"/>
                    </a:lnTo>
                    <a:cubicBezTo>
                      <a:pt x="607524" y="383208"/>
                      <a:pt x="600241" y="401834"/>
                      <a:pt x="588231" y="411020"/>
                    </a:cubicBezTo>
                    <a:cubicBezTo>
                      <a:pt x="585164" y="413316"/>
                      <a:pt x="511696" y="467920"/>
                      <a:pt x="455476" y="467920"/>
                    </a:cubicBezTo>
                    <a:cubicBezTo>
                      <a:pt x="440272" y="467920"/>
                      <a:pt x="422384" y="463838"/>
                      <a:pt x="402323" y="455928"/>
                    </a:cubicBezTo>
                    <a:cubicBezTo>
                      <a:pt x="395679" y="453249"/>
                      <a:pt x="390824" y="447890"/>
                      <a:pt x="388524" y="440618"/>
                    </a:cubicBezTo>
                    <a:lnTo>
                      <a:pt x="388269" y="439725"/>
                    </a:lnTo>
                    <a:lnTo>
                      <a:pt x="371403" y="354503"/>
                    </a:lnTo>
                    <a:cubicBezTo>
                      <a:pt x="367697" y="335621"/>
                      <a:pt x="354537" y="318653"/>
                      <a:pt x="334732" y="308064"/>
                    </a:cubicBezTo>
                    <a:cubicBezTo>
                      <a:pt x="322722" y="301685"/>
                      <a:pt x="322722" y="291607"/>
                      <a:pt x="322722" y="290458"/>
                    </a:cubicBezTo>
                    <a:lnTo>
                      <a:pt x="322722" y="289693"/>
                    </a:lnTo>
                    <a:lnTo>
                      <a:pt x="324127" y="280762"/>
                    </a:lnTo>
                    <a:cubicBezTo>
                      <a:pt x="327194" y="265070"/>
                      <a:pt x="341888" y="252695"/>
                      <a:pt x="357987" y="252695"/>
                    </a:cubicBezTo>
                    <a:close/>
                    <a:moveTo>
                      <a:pt x="175276" y="50313"/>
                    </a:moveTo>
                    <a:cubicBezTo>
                      <a:pt x="246186" y="50313"/>
                      <a:pt x="303670" y="107718"/>
                      <a:pt x="303670" y="178531"/>
                    </a:cubicBezTo>
                    <a:cubicBezTo>
                      <a:pt x="303670" y="249344"/>
                      <a:pt x="246186" y="306749"/>
                      <a:pt x="175276" y="306749"/>
                    </a:cubicBezTo>
                    <a:cubicBezTo>
                      <a:pt x="104366" y="306749"/>
                      <a:pt x="46882" y="249344"/>
                      <a:pt x="46882" y="178531"/>
                    </a:cubicBezTo>
                    <a:cubicBezTo>
                      <a:pt x="46882" y="107718"/>
                      <a:pt x="104366" y="50313"/>
                      <a:pt x="175276" y="50313"/>
                    </a:cubicBezTo>
                    <a:close/>
                    <a:moveTo>
                      <a:pt x="455527" y="0"/>
                    </a:moveTo>
                    <a:cubicBezTo>
                      <a:pt x="514843" y="0"/>
                      <a:pt x="562928" y="48022"/>
                      <a:pt x="562928" y="107260"/>
                    </a:cubicBezTo>
                    <a:cubicBezTo>
                      <a:pt x="562928" y="166498"/>
                      <a:pt x="514843" y="214520"/>
                      <a:pt x="455527" y="214520"/>
                    </a:cubicBezTo>
                    <a:cubicBezTo>
                      <a:pt x="396211" y="214520"/>
                      <a:pt x="348126" y="166498"/>
                      <a:pt x="348126" y="107260"/>
                    </a:cubicBezTo>
                    <a:cubicBezTo>
                      <a:pt x="348126" y="48022"/>
                      <a:pt x="396211" y="0"/>
                      <a:pt x="4555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/>
              </a:p>
            </p:txBody>
          </p:sp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56F46869-2A81-8AAD-361F-5239E7D1DA9C}"/>
                  </a:ext>
                </a:extLst>
              </p:cNvPr>
              <p:cNvSpPr/>
              <p:nvPr/>
            </p:nvSpPr>
            <p:spPr>
              <a:xfrm>
                <a:off x="3644050" y="2237691"/>
                <a:ext cx="147172" cy="410588"/>
              </a:xfrm>
              <a:prstGeom prst="roundRect">
                <a:avLst/>
              </a:prstGeom>
              <a:solidFill>
                <a:srgbClr val="F9F9F9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cxnSp>
            <p:nvCxnSpPr>
              <p:cNvPr id="21" name="直接箭头连接符 20">
                <a:extLst>
                  <a:ext uri="{FF2B5EF4-FFF2-40B4-BE49-F238E27FC236}">
                    <a16:creationId xmlns:a16="http://schemas.microsoft.com/office/drawing/2014/main" id="{CF75AD4E-C73E-FFBB-374B-2DEC24C7D7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7997" y="2982219"/>
                <a:ext cx="4269080" cy="0"/>
              </a:xfrm>
              <a:prstGeom prst="straightConnector1">
                <a:avLst/>
              </a:prstGeom>
              <a:ln w="19050"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矩形: 圆角 21">
                <a:extLst>
                  <a:ext uri="{FF2B5EF4-FFF2-40B4-BE49-F238E27FC236}">
                    <a16:creationId xmlns:a16="http://schemas.microsoft.com/office/drawing/2014/main" id="{E01BCBE4-0D4A-580F-797D-17D21A49D08A}"/>
                  </a:ext>
                </a:extLst>
              </p:cNvPr>
              <p:cNvSpPr/>
              <p:nvPr/>
            </p:nvSpPr>
            <p:spPr>
              <a:xfrm>
                <a:off x="5837077" y="2898871"/>
                <a:ext cx="140682" cy="813825"/>
              </a:xfrm>
              <a:prstGeom prst="roundRect">
                <a:avLst/>
              </a:prstGeom>
              <a:solidFill>
                <a:srgbClr val="F9F9F9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DCA1E3AE-0885-0F23-EDF1-1829518152E7}"/>
                  </a:ext>
                </a:extLst>
              </p:cNvPr>
              <p:cNvSpPr/>
              <p:nvPr/>
            </p:nvSpPr>
            <p:spPr>
              <a:xfrm>
                <a:off x="8173315" y="3036023"/>
                <a:ext cx="140682" cy="541534"/>
              </a:xfrm>
              <a:prstGeom prst="roundRect">
                <a:avLst/>
              </a:prstGeom>
              <a:solidFill>
                <a:srgbClr val="F9F9F9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6215C0BB-CD42-7F2D-1023-439FA901FA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7760" y="3134878"/>
                <a:ext cx="2195571" cy="0"/>
              </a:xfrm>
              <a:prstGeom prst="straightConnector1">
                <a:avLst/>
              </a:prstGeom>
              <a:ln w="19050"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D69370D7-E11D-7CE9-D13D-ABA8058A1E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77760" y="3450619"/>
                <a:ext cx="2195571" cy="0"/>
              </a:xfrm>
              <a:prstGeom prst="straightConnector1">
                <a:avLst/>
              </a:prstGeom>
              <a:ln w="19050">
                <a:prstDash val="sysDash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id="{FDA74A2C-2218-9DBC-AFD1-4B4DEFD6054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81179" y="3583257"/>
                <a:ext cx="4255897" cy="0"/>
              </a:xfrm>
              <a:prstGeom prst="straightConnector1">
                <a:avLst/>
              </a:prstGeom>
              <a:ln w="19050">
                <a:prstDash val="sysDash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文本占位符 8">
                <a:extLst>
                  <a:ext uri="{FF2B5EF4-FFF2-40B4-BE49-F238E27FC236}">
                    <a16:creationId xmlns:a16="http://schemas.microsoft.com/office/drawing/2014/main" id="{9FC6C542-0F64-E414-7B99-58FDFA7068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80283" y="2950408"/>
                <a:ext cx="477674" cy="181617"/>
              </a:xfrm>
              <a:prstGeom prst="rect">
                <a:avLst/>
              </a:prstGeom>
            </p:spPr>
            <p:txBody>
              <a:bodyPr/>
              <a:lstStyle>
                <a:lvl1pPr marL="360000" indent="-360000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404040"/>
                  </a:buClr>
                  <a:buSzPct val="85000"/>
                  <a:buFont typeface="+mj-lt"/>
                  <a:buAutoNum type="arabicPeriod"/>
                  <a:tabLst/>
                  <a:defRPr lang="en-US" altLang="zh-CN" sz="1600" kern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defRPr>
                </a:lvl1pPr>
                <a:lvl2pPr marL="720000" indent="-360000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+mj-lt"/>
                  <a:buAutoNum type="arabicPeriod"/>
                  <a:tabLst/>
                  <a:defRPr lang="en-US" altLang="zh-CN" sz="1400" b="0" i="0" kern="1200" dirty="0">
                    <a:solidFill>
                      <a:schemeClr val="tx1"/>
                    </a:solidFill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defRPr>
                </a:lvl2pPr>
                <a:lvl3pPr marL="1079500" indent="-358775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+mj-ea"/>
                  <a:buAutoNum type="circleNumDbPlain"/>
                  <a:tabLst/>
                  <a:defRPr lang="zh-CN" altLang="en-US" sz="1400" b="0" i="0" kern="12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3pPr>
                <a:lvl4pPr marL="2133547" indent="-3047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1100"/>
                  <a:t>请求</a:t>
                </a:r>
                <a:endParaRPr lang="en-US" altLang="zh-CN" sz="1100"/>
              </a:p>
            </p:txBody>
          </p:sp>
          <p:sp>
            <p:nvSpPr>
              <p:cNvPr id="28" name="文本占位符 8">
                <a:extLst>
                  <a:ext uri="{FF2B5EF4-FFF2-40B4-BE49-F238E27FC236}">
                    <a16:creationId xmlns:a16="http://schemas.microsoft.com/office/drawing/2014/main" id="{B4EE3346-1068-FBE5-303C-CBC3CCD248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66695" y="3406954"/>
                <a:ext cx="491262" cy="181703"/>
              </a:xfrm>
              <a:prstGeom prst="rect">
                <a:avLst/>
              </a:prstGeom>
            </p:spPr>
            <p:txBody>
              <a:bodyPr/>
              <a:lstStyle>
                <a:lvl1pPr marL="360000" indent="-360000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404040"/>
                  </a:buClr>
                  <a:buSzPct val="85000"/>
                  <a:buFont typeface="+mj-lt"/>
                  <a:buAutoNum type="arabicPeriod"/>
                  <a:tabLst/>
                  <a:defRPr lang="en-US" altLang="zh-CN" sz="1600" kern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defRPr>
                </a:lvl1pPr>
                <a:lvl2pPr marL="720000" indent="-360000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+mj-lt"/>
                  <a:buAutoNum type="arabicPeriod"/>
                  <a:tabLst/>
                  <a:defRPr lang="en-US" altLang="zh-CN" sz="1400" b="0" i="0" kern="1200" dirty="0">
                    <a:solidFill>
                      <a:schemeClr val="tx1"/>
                    </a:solidFill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defRPr>
                </a:lvl2pPr>
                <a:lvl3pPr marL="1079500" indent="-358775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+mj-ea"/>
                  <a:buAutoNum type="circleNumDbPlain"/>
                  <a:tabLst/>
                  <a:defRPr lang="zh-CN" altLang="en-US" sz="1400" b="0" i="0" kern="12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3pPr>
                <a:lvl4pPr marL="2133547" indent="-3047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1100"/>
                  <a:t>响应</a:t>
                </a:r>
                <a:endParaRPr lang="en-US" altLang="zh-CN" sz="1100"/>
              </a:p>
            </p:txBody>
          </p:sp>
          <p:sp>
            <p:nvSpPr>
              <p:cNvPr id="29" name="矩形: 对角圆角 28">
                <a:extLst>
                  <a:ext uri="{FF2B5EF4-FFF2-40B4-BE49-F238E27FC236}">
                    <a16:creationId xmlns:a16="http://schemas.microsoft.com/office/drawing/2014/main" id="{62B59587-C4FF-7B7C-BDE4-91B21AC4BEFE}"/>
                  </a:ext>
                </a:extLst>
              </p:cNvPr>
              <p:cNvSpPr/>
              <p:nvPr/>
            </p:nvSpPr>
            <p:spPr>
              <a:xfrm>
                <a:off x="3358538" y="1961029"/>
                <a:ext cx="729658" cy="181616"/>
              </a:xfrm>
              <a:prstGeom prst="round2DiagRect">
                <a:avLst/>
              </a:prstGeom>
              <a:gradFill flip="none" rotWithShape="1">
                <a:gsLst>
                  <a:gs pos="0">
                    <a:schemeClr val="accent2">
                      <a:lumMod val="60000"/>
                      <a:lumOff val="40000"/>
                      <a:tint val="66000"/>
                      <a:satMod val="160000"/>
                    </a:schemeClr>
                  </a:gs>
                  <a:gs pos="50000">
                    <a:schemeClr val="accent2">
                      <a:lumMod val="60000"/>
                      <a:lumOff val="40000"/>
                      <a:tint val="44500"/>
                      <a:satMod val="160000"/>
                    </a:schemeClr>
                  </a:gs>
                  <a:gs pos="100000">
                    <a:schemeClr val="accent2">
                      <a:lumMod val="60000"/>
                      <a:lumOff val="40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CN" altLang="en-US" sz="11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前端程序</a:t>
                </a:r>
              </a:p>
            </p:txBody>
          </p:sp>
          <p:sp>
            <p:nvSpPr>
              <p:cNvPr id="30" name="矩形: 对角圆角 29">
                <a:extLst>
                  <a:ext uri="{FF2B5EF4-FFF2-40B4-BE49-F238E27FC236}">
                    <a16:creationId xmlns:a16="http://schemas.microsoft.com/office/drawing/2014/main" id="{1C617FFB-FC91-C3C8-6FE0-5471F7D3A5D9}"/>
                  </a:ext>
                </a:extLst>
              </p:cNvPr>
              <p:cNvSpPr/>
              <p:nvPr/>
            </p:nvSpPr>
            <p:spPr>
              <a:xfrm>
                <a:off x="5542581" y="1958957"/>
                <a:ext cx="729658" cy="181616"/>
              </a:xfrm>
              <a:prstGeom prst="round2Diag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Java</a:t>
                </a:r>
                <a:r>
                  <a:rPr lang="zh-CN" altLang="en-US" sz="11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程序</a:t>
                </a:r>
              </a:p>
            </p:txBody>
          </p:sp>
          <p:sp>
            <p:nvSpPr>
              <p:cNvPr id="31" name="文本占位符 8">
                <a:extLst>
                  <a:ext uri="{FF2B5EF4-FFF2-40B4-BE49-F238E27FC236}">
                    <a16:creationId xmlns:a16="http://schemas.microsoft.com/office/drawing/2014/main" id="{77949844-D307-8996-30C8-DFD89638A3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73945" y="2781567"/>
                <a:ext cx="462106" cy="181617"/>
              </a:xfrm>
              <a:prstGeom prst="rect">
                <a:avLst/>
              </a:prstGeom>
            </p:spPr>
            <p:txBody>
              <a:bodyPr/>
              <a:lstStyle>
                <a:lvl1pPr marL="360000" indent="-360000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404040"/>
                  </a:buClr>
                  <a:buSzPct val="85000"/>
                  <a:buFont typeface="+mj-lt"/>
                  <a:buAutoNum type="arabicPeriod"/>
                  <a:tabLst/>
                  <a:defRPr lang="en-US" altLang="zh-CN" sz="1600" kern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defRPr>
                </a:lvl1pPr>
                <a:lvl2pPr marL="720000" indent="-360000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+mj-lt"/>
                  <a:buAutoNum type="arabicPeriod"/>
                  <a:tabLst/>
                  <a:defRPr lang="en-US" altLang="zh-CN" sz="1400" b="0" i="0" kern="1200" dirty="0">
                    <a:solidFill>
                      <a:schemeClr val="tx1"/>
                    </a:solidFill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defRPr>
                </a:lvl2pPr>
                <a:lvl3pPr marL="1079500" indent="-358775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+mj-ea"/>
                  <a:buAutoNum type="circleNumDbPlain"/>
                  <a:tabLst/>
                  <a:defRPr lang="zh-CN" altLang="en-US" sz="1400" b="0" i="0" kern="12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3pPr>
                <a:lvl4pPr marL="2133547" indent="-3047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1100"/>
                  <a:t>请求</a:t>
                </a:r>
                <a:endParaRPr lang="en-US" altLang="zh-CN" sz="1100"/>
              </a:p>
            </p:txBody>
          </p:sp>
          <p:sp>
            <p:nvSpPr>
              <p:cNvPr id="32" name="文本占位符 8">
                <a:extLst>
                  <a:ext uri="{FF2B5EF4-FFF2-40B4-BE49-F238E27FC236}">
                    <a16:creationId xmlns:a16="http://schemas.microsoft.com/office/drawing/2014/main" id="{AC782710-C271-F147-9A86-0805DB65F2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70744" y="3566167"/>
                <a:ext cx="491262" cy="181703"/>
              </a:xfrm>
              <a:prstGeom prst="rect">
                <a:avLst/>
              </a:prstGeom>
            </p:spPr>
            <p:txBody>
              <a:bodyPr/>
              <a:lstStyle>
                <a:lvl1pPr marL="360000" indent="-360000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404040"/>
                  </a:buClr>
                  <a:buSzPct val="85000"/>
                  <a:buFont typeface="+mj-lt"/>
                  <a:buAutoNum type="arabicPeriod"/>
                  <a:tabLst/>
                  <a:defRPr lang="en-US" altLang="zh-CN" sz="1600" kern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defRPr>
                </a:lvl1pPr>
                <a:lvl2pPr marL="720000" indent="-360000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+mj-lt"/>
                  <a:buAutoNum type="arabicPeriod"/>
                  <a:tabLst/>
                  <a:defRPr lang="en-US" altLang="zh-CN" sz="1400" b="0" i="0" kern="1200" dirty="0">
                    <a:solidFill>
                      <a:schemeClr val="tx1"/>
                    </a:solidFill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defRPr>
                </a:lvl2pPr>
                <a:lvl3pPr marL="1079500" indent="-358775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+mj-ea"/>
                  <a:buAutoNum type="circleNumDbPlain"/>
                  <a:tabLst/>
                  <a:defRPr lang="zh-CN" altLang="en-US" sz="1400" b="0" i="0" kern="12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3pPr>
                <a:lvl4pPr marL="2133547" indent="-3047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1100"/>
                  <a:t>响应</a:t>
                </a:r>
                <a:endParaRPr lang="en-US" altLang="zh-CN" sz="1100"/>
              </a:p>
            </p:txBody>
          </p:sp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782E13CB-CEC2-C366-CC56-A87E93EA3B5C}"/>
                  </a:ext>
                </a:extLst>
              </p:cNvPr>
              <p:cNvSpPr/>
              <p:nvPr/>
            </p:nvSpPr>
            <p:spPr>
              <a:xfrm>
                <a:off x="1415600" y="2101953"/>
                <a:ext cx="147171" cy="1727601"/>
              </a:xfrm>
              <a:prstGeom prst="roundRect">
                <a:avLst/>
              </a:prstGeom>
              <a:solidFill>
                <a:srgbClr val="F9F9F9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D705EF19-0780-DF89-1A4E-E69C577B4998}"/>
                </a:ext>
              </a:extLst>
            </p:cNvPr>
            <p:cNvSpPr/>
            <p:nvPr/>
          </p:nvSpPr>
          <p:spPr>
            <a:xfrm>
              <a:off x="4663249" y="1619193"/>
              <a:ext cx="6961218" cy="3761141"/>
            </a:xfrm>
            <a:prstGeom prst="roundRect">
              <a:avLst>
                <a:gd name="adj" fmla="val 2242"/>
              </a:avLst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3A153499-90A0-D2B6-9AA5-DDE30DFADF8F}"/>
                </a:ext>
              </a:extLst>
            </p:cNvPr>
            <p:cNvSpPr/>
            <p:nvPr/>
          </p:nvSpPr>
          <p:spPr>
            <a:xfrm>
              <a:off x="8233529" y="1619193"/>
              <a:ext cx="3304572" cy="3761141"/>
            </a:xfrm>
            <a:prstGeom prst="roundRect">
              <a:avLst>
                <a:gd name="adj" fmla="val 1737"/>
              </a:avLst>
            </a:prstGeom>
            <a:solidFill>
              <a:srgbClr val="BA8CDC">
                <a:alpha val="14902"/>
              </a:srgbClr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53A313D4-1E60-5CE6-2BE4-A3643048E0FB}"/>
                </a:ext>
              </a:extLst>
            </p:cNvPr>
            <p:cNvSpPr/>
            <p:nvPr/>
          </p:nvSpPr>
          <p:spPr>
            <a:xfrm>
              <a:off x="6274469" y="1619193"/>
              <a:ext cx="1713709" cy="3761140"/>
            </a:xfrm>
            <a:prstGeom prst="roundRect">
              <a:avLst>
                <a:gd name="adj" fmla="val 2470"/>
              </a:avLst>
            </a:prstGeom>
            <a:solidFill>
              <a:srgbClr val="FFB2B1">
                <a:alpha val="14902"/>
              </a:srgb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pic>
        <p:nvPicPr>
          <p:cNvPr id="2" name="!!图片 8" descr="电脑萤幕的截图&#10;&#10;描述已自动生成">
            <a:extLst>
              <a:ext uri="{FF2B5EF4-FFF2-40B4-BE49-F238E27FC236}">
                <a16:creationId xmlns:a16="http://schemas.microsoft.com/office/drawing/2014/main" id="{2B5E4CD1-6009-7A6F-EF8A-50F4E19B9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55" y="1710339"/>
            <a:ext cx="8629849" cy="4854290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39533314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F309487-57E8-B6A0-F89F-893F5D5C2F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基础标签 </a:t>
            </a:r>
            <a:r>
              <a:rPr lang="en-US" altLang="zh-CN"/>
              <a:t>&amp; </a:t>
            </a:r>
            <a:r>
              <a:rPr lang="zh-CN" altLang="en-US"/>
              <a:t>样式</a:t>
            </a:r>
          </a:p>
        </p:txBody>
      </p:sp>
      <p:sp>
        <p:nvSpPr>
          <p:cNvPr id="2" name="!!文本占位符 1">
            <a:extLst>
              <a:ext uri="{FF2B5EF4-FFF2-40B4-BE49-F238E27FC236}">
                <a16:creationId xmlns:a16="http://schemas.microsoft.com/office/drawing/2014/main" id="{8598F74B-CEC1-2677-FAE1-BC273BE593B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4504006" cy="2031047"/>
          </a:xfrm>
        </p:spPr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新浪新闻</a:t>
            </a:r>
            <a:r>
              <a:rPr lang="en-US" altLang="zh-CN">
                <a:solidFill>
                  <a:srgbClr val="C00000"/>
                </a:solidFill>
              </a:rPr>
              <a:t>-</a:t>
            </a:r>
            <a:r>
              <a:rPr lang="zh-CN" altLang="en-US">
                <a:solidFill>
                  <a:srgbClr val="C00000"/>
                </a:solidFill>
              </a:rPr>
              <a:t>标题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新浪新闻</a:t>
            </a:r>
            <a:r>
              <a:rPr lang="en-US" altLang="zh-CN"/>
              <a:t>-</a:t>
            </a:r>
            <a:r>
              <a:rPr lang="zh-CN" altLang="en-US"/>
              <a:t>正文</a:t>
            </a:r>
            <a:endParaRPr lang="en-US" altLang="zh-CN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9BA3001-303C-993B-DB4E-D269ABCF54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8420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F309487-57E8-B6A0-F89F-893F5D5C2F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基础标签 </a:t>
            </a:r>
            <a:r>
              <a:rPr lang="en-US" altLang="zh-CN"/>
              <a:t>&amp; </a:t>
            </a:r>
            <a:r>
              <a:rPr lang="zh-CN" altLang="en-US"/>
              <a:t>样式</a:t>
            </a:r>
          </a:p>
        </p:txBody>
      </p:sp>
      <p:sp>
        <p:nvSpPr>
          <p:cNvPr id="2" name="!!文本占位符 1">
            <a:extLst>
              <a:ext uri="{FF2B5EF4-FFF2-40B4-BE49-F238E27FC236}">
                <a16:creationId xmlns:a16="http://schemas.microsoft.com/office/drawing/2014/main" id="{8598F74B-CEC1-2677-FAE1-BC273BE593B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1"/>
            <a:ext cx="4504006" cy="2359979"/>
          </a:xfrm>
        </p:spPr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新浪新闻</a:t>
            </a:r>
            <a:r>
              <a:rPr lang="en-US" altLang="zh-CN">
                <a:solidFill>
                  <a:srgbClr val="C00000"/>
                </a:solidFill>
              </a:rPr>
              <a:t>-</a:t>
            </a:r>
            <a:r>
              <a:rPr lang="zh-CN" altLang="en-US">
                <a:solidFill>
                  <a:srgbClr val="C00000"/>
                </a:solidFill>
              </a:rPr>
              <a:t>标题</a:t>
            </a:r>
            <a:endParaRPr lang="en-US" altLang="zh-CN">
              <a:solidFill>
                <a:srgbClr val="C00000"/>
              </a:solidFill>
            </a:endParaRP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rgbClr val="C00000"/>
                </a:solidFill>
              </a:rPr>
              <a:t>标题排版</a:t>
            </a:r>
            <a:endParaRPr lang="en-US" altLang="zh-CN" sz="1400">
              <a:solidFill>
                <a:srgbClr val="C00000"/>
              </a:solidFill>
            </a:endParaRP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标题样式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超链接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/>
              <a:t>新浪新闻</a:t>
            </a:r>
            <a:r>
              <a:rPr lang="en-US" altLang="zh-CN"/>
              <a:t>-</a:t>
            </a:r>
            <a:r>
              <a:rPr lang="zh-CN" altLang="en-US"/>
              <a:t>正文</a:t>
            </a:r>
            <a:endParaRPr lang="en-US" altLang="zh-CN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9BA3001-303C-993B-DB4E-D269ABCF54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15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F82E038-639F-18F3-DE9F-09403E149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新浪新闻</a:t>
            </a:r>
            <a:r>
              <a:rPr lang="en-US" altLang="zh-CN"/>
              <a:t>-</a:t>
            </a:r>
            <a:r>
              <a:rPr lang="zh-CN" altLang="en-US"/>
              <a:t>标题排版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A2EB638-4612-D96F-FE8F-4CA03406A3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895" y="3968043"/>
            <a:ext cx="10698800" cy="241517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latin typeface="Consolas" panose="020B0609020204030204" pitchFamily="49" charset="0"/>
              </a:rPr>
              <a:t>图片标签：</a:t>
            </a:r>
            <a:r>
              <a:rPr lang="en-US" altLang="zh-CN">
                <a:solidFill>
                  <a:srgbClr val="0000FF"/>
                </a:solidFill>
                <a:latin typeface="Consolas" panose="020B0609020204030204" pitchFamily="49" charset="0"/>
              </a:rPr>
              <a:t>&lt;img&gt;</a:t>
            </a:r>
          </a:p>
          <a:p>
            <a:pPr marL="54000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src</a:t>
            </a:r>
            <a:r>
              <a:rPr lang="zh-CN" altLang="en-US" sz="1400" b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：指定图像的</a:t>
            </a:r>
            <a:r>
              <a:rPr lang="en-US" altLang="zh-CN" sz="1400" b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url</a:t>
            </a:r>
            <a:r>
              <a:rPr lang="zh-CN" altLang="en-US" sz="1400" b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（绝对路径 </a:t>
            </a:r>
            <a:r>
              <a:rPr lang="en-US" altLang="zh-CN" sz="1400" b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 </a:t>
            </a:r>
            <a:r>
              <a:rPr lang="zh-CN" altLang="en-US" sz="1400" b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相对路径）</a:t>
            </a:r>
            <a:endParaRPr lang="en-US" altLang="zh-CN" sz="1400" b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54000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width</a:t>
            </a:r>
            <a:r>
              <a:rPr lang="zh-CN" altLang="en-US" sz="1400" b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：图像的宽度（像素</a:t>
            </a:r>
            <a:r>
              <a:rPr lang="en-US" altLang="zh-CN" sz="1400" b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/ </a:t>
            </a:r>
            <a:r>
              <a:rPr lang="zh-CN" altLang="en-US" sz="1400" b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相对于父元素的百分比）</a:t>
            </a:r>
            <a:endParaRPr lang="en-US" altLang="zh-CN" sz="1400" b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54000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height</a:t>
            </a:r>
            <a:r>
              <a:rPr lang="zh-CN" altLang="en-US" sz="1400" b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：图像的高度（像素</a:t>
            </a:r>
            <a:r>
              <a:rPr lang="en-US" altLang="zh-CN" sz="1400" b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/ </a:t>
            </a:r>
            <a:r>
              <a:rPr lang="zh-CN" altLang="en-US" sz="1400" b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相对于父元素的百分比）</a:t>
            </a:r>
            <a:endParaRPr lang="en-US" altLang="zh-CN" sz="1400" b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latin typeface="Consolas" panose="020B0609020204030204" pitchFamily="49" charset="0"/>
              </a:rPr>
              <a:t>标题标签：</a:t>
            </a:r>
            <a:r>
              <a:rPr lang="en-US" altLang="zh-CN">
                <a:solidFill>
                  <a:srgbClr val="0000FF"/>
                </a:solidFill>
                <a:latin typeface="Consolas" panose="020B0609020204030204" pitchFamily="49" charset="0"/>
              </a:rPr>
              <a:t>&lt;h1&gt; </a:t>
            </a:r>
            <a:r>
              <a:rPr lang="en-US" altLang="zh-CN">
                <a:latin typeface="Consolas" panose="020B0609020204030204" pitchFamily="49" charset="0"/>
              </a:rPr>
              <a:t>- </a:t>
            </a:r>
            <a:r>
              <a:rPr lang="en-US" altLang="zh-CN">
                <a:solidFill>
                  <a:srgbClr val="0000FF"/>
                </a:solidFill>
                <a:latin typeface="Consolas" panose="020B0609020204030204" pitchFamily="49" charset="0"/>
              </a:rPr>
              <a:t>&lt;h6&gt;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latin typeface="Consolas" panose="020B0609020204030204" pitchFamily="49" charset="0"/>
              </a:rPr>
              <a:t>水平线标签：</a:t>
            </a:r>
            <a:r>
              <a:rPr lang="en-US" altLang="zh-CN">
                <a:solidFill>
                  <a:srgbClr val="0000FF"/>
                </a:solidFill>
                <a:latin typeface="Consolas" panose="020B0609020204030204" pitchFamily="49" charset="0"/>
              </a:rPr>
              <a:t>&lt;hr&gt;</a:t>
            </a:r>
            <a:endParaRPr lang="zh-CN" altLang="en-US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1742DF3-2CCF-EDFF-67E1-29C9314A5E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90"/>
          <a:stretch/>
        </p:blipFill>
        <p:spPr>
          <a:xfrm>
            <a:off x="838895" y="1676781"/>
            <a:ext cx="10724959" cy="1722882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55C495A-2D82-C2BE-1F56-DB2C9E6CD91B}"/>
              </a:ext>
            </a:extLst>
          </p:cNvPr>
          <p:cNvSpPr/>
          <p:nvPr/>
        </p:nvSpPr>
        <p:spPr>
          <a:xfrm>
            <a:off x="1856232" y="1765173"/>
            <a:ext cx="1051560" cy="299466"/>
          </a:xfrm>
          <a:prstGeom prst="rect">
            <a:avLst/>
          </a:prstGeom>
          <a:solidFill>
            <a:srgbClr val="00B050">
              <a:alpha val="14902"/>
            </a:srgbClr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D64430D-9C94-F56B-65CA-AD89DCDF4308}"/>
              </a:ext>
            </a:extLst>
          </p:cNvPr>
          <p:cNvSpPr/>
          <p:nvPr/>
        </p:nvSpPr>
        <p:spPr>
          <a:xfrm>
            <a:off x="1856232" y="2252693"/>
            <a:ext cx="4800600" cy="424593"/>
          </a:xfrm>
          <a:prstGeom prst="rect">
            <a:avLst/>
          </a:prstGeom>
          <a:solidFill>
            <a:srgbClr val="00B050">
              <a:alpha val="14902"/>
            </a:srgbClr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0091D74-DB4D-A1BE-4F9B-1BD641B46747}"/>
              </a:ext>
            </a:extLst>
          </p:cNvPr>
          <p:cNvSpPr/>
          <p:nvPr/>
        </p:nvSpPr>
        <p:spPr>
          <a:xfrm>
            <a:off x="1856232" y="2828764"/>
            <a:ext cx="8220456" cy="534323"/>
          </a:xfrm>
          <a:prstGeom prst="rect">
            <a:avLst/>
          </a:prstGeom>
          <a:solidFill>
            <a:srgbClr val="00B050">
              <a:alpha val="14902"/>
            </a:srgbClr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71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00EC035-BD6F-3F93-5848-D6A1EE6EE6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98377" y="1463039"/>
            <a:ext cx="6288745" cy="4920176"/>
          </a:xfrm>
        </p:spPr>
        <p:txBody>
          <a:bodyPr/>
          <a:lstStyle/>
          <a:p>
            <a:r>
              <a:rPr lang="zh-CN" altLang="en-US"/>
              <a:t>标题标签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水平线标签 </a:t>
            </a:r>
            <a:endParaRPr lang="en-US" altLang="zh-CN"/>
          </a:p>
          <a:p>
            <a:r>
              <a:rPr lang="zh-CN" altLang="en-US"/>
              <a:t>图片标签</a:t>
            </a:r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06B3031-1C91-4A66-1292-5028A92B8A7C}"/>
              </a:ext>
            </a:extLst>
          </p:cNvPr>
          <p:cNvSpPr txBox="1"/>
          <p:nvPr/>
        </p:nvSpPr>
        <p:spPr>
          <a:xfrm>
            <a:off x="4947130" y="2721562"/>
            <a:ext cx="5081954" cy="75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标签：</a:t>
            </a:r>
            <a:r>
              <a:rPr lang="en-US" altLang="zh-CN" sz="160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&lt;h1&gt;…&lt;/h1&gt;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h1 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→ 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h6 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重要程度依次降低）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注意：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HTML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标签都是预定义好的，不能自己随意定义。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178B8F9-12CB-09DF-895D-8DFCCF0241DF}"/>
              </a:ext>
            </a:extLst>
          </p:cNvPr>
          <p:cNvSpPr txBox="1"/>
          <p:nvPr/>
        </p:nvSpPr>
        <p:spPr>
          <a:xfrm>
            <a:off x="6248044" y="3439550"/>
            <a:ext cx="3253163" cy="42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&lt;hr&gt;</a:t>
            </a:r>
            <a:endParaRPr lang="en-US" altLang="zh-CN" sz="1600" dirty="0">
              <a:solidFill>
                <a:srgbClr val="0000FF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3D2E72A-B336-DC21-C9F3-234AB204BA5E}"/>
              </a:ext>
            </a:extLst>
          </p:cNvPr>
          <p:cNvSpPr txBox="1"/>
          <p:nvPr/>
        </p:nvSpPr>
        <p:spPr>
          <a:xfrm>
            <a:off x="6163399" y="4068300"/>
            <a:ext cx="4211524" cy="42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&lt;img </a:t>
            </a:r>
            <a:r>
              <a:rPr lang="en-US" altLang="zh-CN" sz="140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src=</a:t>
            </a:r>
            <a:r>
              <a:rPr lang="en-US" altLang="zh-CN" sz="1400">
                <a:solidFill>
                  <a:srgbClr val="C00000"/>
                </a:solidFill>
                <a:latin typeface="Consolas" panose="020B0609020204030204" pitchFamily="49" charset="0"/>
              </a:rPr>
              <a:t>"…" width="…" height="…"</a:t>
            </a:r>
            <a:r>
              <a:rPr lang="en-US" altLang="zh-CN" sz="160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</a:t>
            </a:r>
            <a:endParaRPr lang="en-US" altLang="zh-CN" sz="1600" dirty="0">
              <a:solidFill>
                <a:srgbClr val="0000FF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638E352-BB4C-138B-B20C-22A107DFDF1B}"/>
              </a:ext>
            </a:extLst>
          </p:cNvPr>
          <p:cNvSpPr txBox="1"/>
          <p:nvPr/>
        </p:nvSpPr>
        <p:spPr>
          <a:xfrm>
            <a:off x="4947130" y="4552766"/>
            <a:ext cx="6421324" cy="707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绝对路径：绝对磁盘路径（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D:/xxxx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）、绝对网络路径（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https://xxxx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相对路径：从当前文件开始查找。 （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./ : 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当前目录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../ : 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上级目录）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140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F309487-57E8-B6A0-F89F-893F5D5C2F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基础标签 </a:t>
            </a:r>
            <a:r>
              <a:rPr lang="en-US" altLang="zh-CN"/>
              <a:t>&amp; </a:t>
            </a:r>
            <a:r>
              <a:rPr lang="zh-CN" altLang="en-US"/>
              <a:t>样式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598F74B-CEC1-2677-FAE1-BC273BE593B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4504006" cy="2700592"/>
          </a:xfrm>
        </p:spPr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新浪新闻</a:t>
            </a:r>
            <a:r>
              <a:rPr lang="en-US" altLang="zh-CN">
                <a:solidFill>
                  <a:srgbClr val="C00000"/>
                </a:solidFill>
              </a:rPr>
              <a:t>-</a:t>
            </a:r>
            <a:r>
              <a:rPr lang="zh-CN" altLang="en-US">
                <a:solidFill>
                  <a:srgbClr val="C00000"/>
                </a:solidFill>
              </a:rPr>
              <a:t>标题</a:t>
            </a:r>
            <a:endParaRPr lang="en-US" altLang="zh-CN">
              <a:solidFill>
                <a:srgbClr val="C00000"/>
              </a:solidFill>
            </a:endParaRP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标题排版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rgbClr val="C00000"/>
                </a:solidFill>
              </a:rPr>
              <a:t>标题样式</a:t>
            </a:r>
            <a:endParaRPr lang="en-US" altLang="zh-CN" sz="1400">
              <a:solidFill>
                <a:srgbClr val="C00000"/>
              </a:solidFill>
            </a:endParaRP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超链接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/>
              <a:t>新浪新闻</a:t>
            </a:r>
            <a:r>
              <a:rPr lang="en-US" altLang="zh-CN"/>
              <a:t>-</a:t>
            </a:r>
            <a:r>
              <a:rPr lang="zh-CN" altLang="en-US"/>
              <a:t>正文</a:t>
            </a:r>
            <a:endParaRPr lang="en-US" altLang="zh-CN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9BA3001-303C-993B-DB4E-D269ABCF54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955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F82E038-639F-18F3-DE9F-09403E149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新浪新闻</a:t>
            </a:r>
            <a:r>
              <a:rPr lang="en-US" altLang="zh-CN"/>
              <a:t>-</a:t>
            </a:r>
            <a:r>
              <a:rPr lang="zh-CN" altLang="en-US"/>
              <a:t>标题样式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36357CB-9ACA-51C1-B4B7-B5D330117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95" y="1587786"/>
            <a:ext cx="10724959" cy="2088102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E0ABE7B-4908-ED28-837C-2495DAF5B16E}"/>
              </a:ext>
            </a:extLst>
          </p:cNvPr>
          <p:cNvSpPr/>
          <p:nvPr/>
        </p:nvSpPr>
        <p:spPr>
          <a:xfrm>
            <a:off x="1901952" y="2474053"/>
            <a:ext cx="4764024" cy="534323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631795-CA76-EE6E-CF73-C1F55D683DB2}"/>
              </a:ext>
            </a:extLst>
          </p:cNvPr>
          <p:cNvSpPr txBox="1"/>
          <p:nvPr/>
        </p:nvSpPr>
        <p:spPr>
          <a:xfrm>
            <a:off x="795673" y="3744252"/>
            <a:ext cx="7223651" cy="1757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400" b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CSS</a:t>
            </a:r>
            <a:r>
              <a:rPr lang="zh-CN" altLang="en-US" sz="1400" b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引入方式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endParaRPr lang="en-US" altLang="zh-CN" sz="1400" b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457200" lvl="3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b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行内样式：写在标签的</a:t>
            </a:r>
            <a:r>
              <a:rPr lang="en-US" altLang="zh-CN" sz="1400" b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style</a:t>
            </a:r>
            <a:r>
              <a:rPr lang="zh-CN" altLang="en-US" sz="1400" b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属性中（不推荐）</a:t>
            </a:r>
            <a:endParaRPr lang="en-US" altLang="zh-CN" sz="1400" b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457200" lvl="3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b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内嵌样式：写在</a:t>
            </a:r>
            <a:r>
              <a:rPr lang="en-US" altLang="zh-CN" sz="1400" b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style</a:t>
            </a:r>
            <a:r>
              <a:rPr lang="zh-CN" altLang="en-US" sz="1400" b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标签中（可以写在页面任何位置，但通常约定写在</a:t>
            </a:r>
            <a:r>
              <a:rPr lang="en-US" altLang="zh-CN" sz="1400" b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head</a:t>
            </a:r>
            <a:r>
              <a:rPr lang="zh-CN" altLang="en-US" sz="1400" b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标签中）</a:t>
            </a:r>
            <a:endParaRPr lang="en-US" altLang="zh-CN" sz="1400" b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457200" lvl="3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b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外联样式：写在一个单独的</a:t>
            </a:r>
            <a:r>
              <a:rPr lang="en-US" altLang="zh-CN" sz="1400" b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.css</a:t>
            </a:r>
            <a:r>
              <a:rPr lang="zh-CN" altLang="en-US" sz="1400" b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文件中（需要通过 </a:t>
            </a:r>
            <a:r>
              <a:rPr lang="en-US" altLang="zh-CN" sz="1400" b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link </a:t>
            </a:r>
            <a:r>
              <a:rPr lang="zh-CN" altLang="en-US" sz="1400" b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标签在网页中引入）</a:t>
            </a:r>
          </a:p>
        </p:txBody>
      </p:sp>
      <p:sp>
        <p:nvSpPr>
          <p:cNvPr id="9" name="!!矩形: 圆角 7">
            <a:extLst>
              <a:ext uri="{FF2B5EF4-FFF2-40B4-BE49-F238E27FC236}">
                <a16:creationId xmlns:a16="http://schemas.microsoft.com/office/drawing/2014/main" id="{E9FB8B82-38F3-237A-0FE5-AB80B0971EFB}"/>
              </a:ext>
            </a:extLst>
          </p:cNvPr>
          <p:cNvSpPr/>
          <p:nvPr/>
        </p:nvSpPr>
        <p:spPr>
          <a:xfrm>
            <a:off x="6437954" y="4318706"/>
            <a:ext cx="4801035" cy="345165"/>
          </a:xfrm>
          <a:prstGeom prst="roundRect">
            <a:avLst>
              <a:gd name="adj" fmla="val 16109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>
              <a:lnSpc>
                <a:spcPct val="150000"/>
              </a:lnSpc>
            </a:pPr>
            <a:r>
              <a:rPr lang="en-US" altLang="zh-CN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"xxx: xxx; xxx: xxx;"</a:t>
            </a:r>
            <a:r>
              <a:rPr lang="en-US" altLang="zh-CN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zh-CN" altLang="en-US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中国新</a:t>
            </a:r>
            <a:r>
              <a:rPr lang="zh-CN" altLang="en-US" sz="120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闻</a:t>
            </a:r>
            <a:r>
              <a:rPr lang="zh-CN" altLang="en-US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网</a:t>
            </a:r>
            <a:r>
              <a:rPr lang="en-US" altLang="zh-CN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!!矩形: 圆角 7">
            <a:extLst>
              <a:ext uri="{FF2B5EF4-FFF2-40B4-BE49-F238E27FC236}">
                <a16:creationId xmlns:a16="http://schemas.microsoft.com/office/drawing/2014/main" id="{40AB9929-0AFA-B5DE-A169-3B51B9108B3F}"/>
              </a:ext>
            </a:extLst>
          </p:cNvPr>
          <p:cNvSpPr/>
          <p:nvPr/>
        </p:nvSpPr>
        <p:spPr>
          <a:xfrm>
            <a:off x="8121673" y="5327284"/>
            <a:ext cx="3117316" cy="1163894"/>
          </a:xfrm>
          <a:prstGeom prst="roundRect">
            <a:avLst>
              <a:gd name="adj" fmla="val 6283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r>
              <a:rPr lang="en-US" altLang="zh-CN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200">
                <a:solidFill>
                  <a:srgbClr val="800000"/>
                </a:solidFill>
                <a:latin typeface="Consolas" panose="020B0609020204030204" pitchFamily="49" charset="0"/>
              </a:rPr>
              <a:t>h1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altLang="zh-CN" sz="1200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xxx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xxx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altLang="zh-CN" sz="1200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xxx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xxx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zh-CN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!!矩形: 圆角 7">
            <a:extLst>
              <a:ext uri="{FF2B5EF4-FFF2-40B4-BE49-F238E27FC236}">
                <a16:creationId xmlns:a16="http://schemas.microsoft.com/office/drawing/2014/main" id="{442B4A5C-C58F-B788-36D7-4520704FDFE6}"/>
              </a:ext>
            </a:extLst>
          </p:cNvPr>
          <p:cNvSpPr/>
          <p:nvPr/>
        </p:nvSpPr>
        <p:spPr>
          <a:xfrm>
            <a:off x="1424245" y="5794222"/>
            <a:ext cx="3117316" cy="846714"/>
          </a:xfrm>
          <a:prstGeom prst="roundRect">
            <a:avLst>
              <a:gd name="adj" fmla="val 6283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r>
              <a:rPr lang="en-US" altLang="zh-CN" sz="1200">
                <a:solidFill>
                  <a:srgbClr val="800000"/>
                </a:solidFill>
                <a:latin typeface="Consolas" panose="020B0609020204030204" pitchFamily="49" charset="0"/>
              </a:rPr>
              <a:t>h1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 </a:t>
            </a:r>
            <a:r>
              <a:rPr lang="en-US" altLang="zh-CN" sz="1200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xxx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xxx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zh-CN" sz="1200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xxx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xxx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FB91786-C176-58B7-60A5-F857E9FDA090}"/>
              </a:ext>
            </a:extLst>
          </p:cNvPr>
          <p:cNvSpPr txBox="1"/>
          <p:nvPr/>
        </p:nvSpPr>
        <p:spPr>
          <a:xfrm>
            <a:off x="10874787" y="433179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①</a:t>
            </a:r>
            <a:endParaRPr lang="zh-CN" altLang="en-US" sz="14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D9DAF06-0777-7236-F2F2-7970C52F90C1}"/>
              </a:ext>
            </a:extLst>
          </p:cNvPr>
          <p:cNvSpPr txBox="1"/>
          <p:nvPr/>
        </p:nvSpPr>
        <p:spPr>
          <a:xfrm>
            <a:off x="10930651" y="5755342"/>
            <a:ext cx="360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②</a:t>
            </a:r>
            <a:endParaRPr lang="zh-CN" altLang="en-US" sz="14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AE04B7F-7E2A-A706-AAC1-2DDB388B32C3}"/>
              </a:ext>
            </a:extLst>
          </p:cNvPr>
          <p:cNvSpPr txBox="1"/>
          <p:nvPr/>
        </p:nvSpPr>
        <p:spPr>
          <a:xfrm>
            <a:off x="4206894" y="5776637"/>
            <a:ext cx="360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③</a:t>
            </a:r>
            <a:endParaRPr lang="zh-CN" altLang="en-US" sz="14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CE5B05E-6C04-472D-8942-5F51EF3F2DD8}"/>
              </a:ext>
            </a:extLst>
          </p:cNvPr>
          <p:cNvSpPr txBox="1"/>
          <p:nvPr/>
        </p:nvSpPr>
        <p:spPr>
          <a:xfrm>
            <a:off x="7264758" y="4010929"/>
            <a:ext cx="1423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属性名</a:t>
            </a:r>
            <a:r>
              <a:rPr lang="en-US" altLang="zh-CN" sz="14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4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属性值</a:t>
            </a:r>
            <a:r>
              <a:rPr lang="en-US" altLang="zh-CN" sz="14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endParaRPr lang="zh-CN" altLang="en-US" sz="14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E71A731-3ABD-537B-5257-7A885C37D990}"/>
              </a:ext>
            </a:extLst>
          </p:cNvPr>
          <p:cNvSpPr txBox="1"/>
          <p:nvPr/>
        </p:nvSpPr>
        <p:spPr>
          <a:xfrm>
            <a:off x="6665976" y="2529428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srgbClr val="C00000"/>
                </a:solidFill>
                <a:latin typeface="+mn-lt"/>
                <a:ea typeface="+mn-ea"/>
              </a:rPr>
              <a:t>CSS</a:t>
            </a:r>
            <a:r>
              <a:rPr lang="zh-CN" altLang="en-US">
                <a:solidFill>
                  <a:srgbClr val="C00000"/>
                </a:solidFill>
                <a:latin typeface="+mn-lt"/>
                <a:ea typeface="+mn-ea"/>
              </a:rPr>
              <a:t>样式控制</a:t>
            </a:r>
            <a:endParaRPr lang="zh-CN" altLang="en-US" dirty="0">
              <a:solidFill>
                <a:srgbClr val="C00000"/>
              </a:solidFill>
              <a:latin typeface="+mn-lt"/>
              <a:ea typeface="+mn-ea"/>
            </a:endParaRPr>
          </a:p>
        </p:txBody>
      </p:sp>
      <p:sp>
        <p:nvSpPr>
          <p:cNvPr id="6" name="!!矩形: 圆角 7">
            <a:extLst>
              <a:ext uri="{FF2B5EF4-FFF2-40B4-BE49-F238E27FC236}">
                <a16:creationId xmlns:a16="http://schemas.microsoft.com/office/drawing/2014/main" id="{C70857BE-B054-3B8B-8E48-226F06EA41FD}"/>
              </a:ext>
            </a:extLst>
          </p:cNvPr>
          <p:cNvSpPr/>
          <p:nvPr/>
        </p:nvSpPr>
        <p:spPr>
          <a:xfrm>
            <a:off x="3320637" y="6217579"/>
            <a:ext cx="3944121" cy="346254"/>
          </a:xfrm>
          <a:prstGeom prst="roundRect">
            <a:avLst>
              <a:gd name="adj" fmla="val 6283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r>
              <a:rPr lang="en-US" altLang="zh-CN" sz="1200">
                <a:solidFill>
                  <a:srgbClr val="800000"/>
                </a:solidFill>
                <a:latin typeface="Consolas" panose="020B0609020204030204" pitchFamily="49" charset="0"/>
              </a:rPr>
              <a:t>&lt;link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>
                <a:solidFill>
                  <a:srgbClr val="E50000"/>
                </a:solidFill>
                <a:latin typeface="Consolas" panose="020B0609020204030204" pitchFamily="49" charset="0"/>
              </a:rPr>
              <a:t>rel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200">
                <a:solidFill>
                  <a:srgbClr val="0000FF"/>
                </a:solidFill>
                <a:latin typeface="Consolas" panose="020B0609020204030204" pitchFamily="49" charset="0"/>
              </a:rPr>
              <a:t>"stylesheet"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>
                <a:solidFill>
                  <a:srgbClr val="E50000"/>
                </a:solidFill>
                <a:latin typeface="Consolas" panose="020B0609020204030204" pitchFamily="49" charset="0"/>
              </a:rPr>
              <a:t>href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200">
                <a:solidFill>
                  <a:srgbClr val="0000FF"/>
                </a:solidFill>
                <a:latin typeface="Consolas" panose="020B0609020204030204" pitchFamily="49" charset="0"/>
              </a:rPr>
              <a:t>"css/news.css"</a:t>
            </a:r>
            <a:r>
              <a:rPr lang="en-US" altLang="zh-CN" sz="12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zh-CN" sz="12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2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  <p:bldP spid="5" grpId="0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F82E038-639F-18F3-DE9F-09403E149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新浪新闻</a:t>
            </a:r>
            <a:r>
              <a:rPr lang="en-US" altLang="zh-CN"/>
              <a:t>-</a:t>
            </a:r>
            <a:r>
              <a:rPr lang="zh-CN" altLang="en-US"/>
              <a:t>标题样式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36357CB-9ACA-51C1-B4B7-B5D330117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95" y="1587786"/>
            <a:ext cx="10724959" cy="2088102"/>
          </a:xfrm>
          <a:prstGeom prst="rect">
            <a:avLst/>
          </a:prstGeom>
          <a:ln w="6350">
            <a:solidFill>
              <a:srgbClr val="4C4E53"/>
            </a:solidFill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E0ABE7B-4908-ED28-837C-2495DAF5B16E}"/>
              </a:ext>
            </a:extLst>
          </p:cNvPr>
          <p:cNvSpPr/>
          <p:nvPr/>
        </p:nvSpPr>
        <p:spPr>
          <a:xfrm>
            <a:off x="1901952" y="2474053"/>
            <a:ext cx="4764024" cy="534323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631795-CA76-EE6E-CF73-C1F55D683DB2}"/>
              </a:ext>
            </a:extLst>
          </p:cNvPr>
          <p:cNvSpPr txBox="1"/>
          <p:nvPr/>
        </p:nvSpPr>
        <p:spPr>
          <a:xfrm>
            <a:off x="795673" y="3789972"/>
            <a:ext cx="7223651" cy="465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颜色表示形式：</a:t>
            </a:r>
          </a:p>
        </p:txBody>
      </p:sp>
      <p:graphicFrame>
        <p:nvGraphicFramePr>
          <p:cNvPr id="7" name="表格 16">
            <a:extLst>
              <a:ext uri="{FF2B5EF4-FFF2-40B4-BE49-F238E27FC236}">
                <a16:creationId xmlns:a16="http://schemas.microsoft.com/office/drawing/2014/main" id="{5BD8322F-A3C2-EF97-EF2B-0EC49681F4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638737"/>
              </p:ext>
            </p:extLst>
          </p:nvPr>
        </p:nvGraphicFramePr>
        <p:xfrm>
          <a:off x="838894" y="4452449"/>
          <a:ext cx="10724959" cy="151227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54605">
                  <a:extLst>
                    <a:ext uri="{9D8B030D-6E8A-4147-A177-3AD203B41FA5}">
                      <a16:colId xmlns:a16="http://schemas.microsoft.com/office/drawing/2014/main" val="3508902338"/>
                    </a:ext>
                  </a:extLst>
                </a:gridCol>
                <a:gridCol w="3454090">
                  <a:extLst>
                    <a:ext uri="{9D8B030D-6E8A-4147-A177-3AD203B41FA5}">
                      <a16:colId xmlns:a16="http://schemas.microsoft.com/office/drawing/2014/main" val="2815078727"/>
                    </a:ext>
                  </a:extLst>
                </a:gridCol>
                <a:gridCol w="5316264">
                  <a:extLst>
                    <a:ext uri="{9D8B030D-6E8A-4147-A177-3AD203B41FA5}">
                      <a16:colId xmlns:a16="http://schemas.microsoft.com/office/drawing/2014/main" val="2218190661"/>
                    </a:ext>
                  </a:extLst>
                </a:gridCol>
              </a:tblGrid>
              <a:tr h="36381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表示方式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表示含义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取值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496569"/>
                  </a:ext>
                </a:extLst>
              </a:tr>
              <a:tr h="38282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关键字</a:t>
                      </a:r>
                    </a:p>
                  </a:txBody>
                  <a:tcPr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预定义的颜色名</a:t>
                      </a:r>
                    </a:p>
                  </a:txBody>
                  <a:tcPr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red</a:t>
                      </a:r>
                      <a:r>
                        <a:rPr lang="zh-CN" altLang="en-US" sz="1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、</a:t>
                      </a:r>
                      <a:r>
                        <a:rPr lang="en-US" altLang="zh-CN" sz="1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green</a:t>
                      </a:r>
                      <a:r>
                        <a:rPr lang="zh-CN" altLang="en-US" sz="1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、</a:t>
                      </a:r>
                      <a:r>
                        <a:rPr lang="en-US" altLang="zh-CN" sz="1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blue...</a:t>
                      </a:r>
                      <a:endParaRPr lang="zh-CN" altLang="en-US" sz="13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689321"/>
                  </a:ext>
                </a:extLst>
              </a:tr>
              <a:tr h="3828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rgb</a:t>
                      </a:r>
                      <a:r>
                        <a:rPr lang="zh-CN" altLang="en-US" sz="13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表示法</a:t>
                      </a:r>
                    </a:p>
                  </a:txBody>
                  <a:tcPr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红绿蓝三原色，每项取值范围：</a:t>
                      </a:r>
                      <a:r>
                        <a:rPr lang="en-US" altLang="zh-CN" sz="1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0-255</a:t>
                      </a:r>
                      <a:endParaRPr lang="zh-CN" altLang="en-US" sz="13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rgb(0,0,0)</a:t>
                      </a:r>
                      <a:r>
                        <a:rPr lang="zh-CN" altLang="en-US" sz="1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、</a:t>
                      </a:r>
                      <a:r>
                        <a:rPr lang="en-US" altLang="zh-CN" sz="1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rgb(255,255,255)</a:t>
                      </a:r>
                      <a:r>
                        <a:rPr lang="zh-CN" altLang="en-US" sz="1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、</a:t>
                      </a:r>
                      <a:r>
                        <a:rPr lang="en-US" altLang="zh-CN" sz="1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rgb(255,0,0)</a:t>
                      </a:r>
                      <a:endParaRPr lang="zh-CN" altLang="en-US" sz="13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598774"/>
                  </a:ext>
                </a:extLst>
              </a:tr>
              <a:tr h="38282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十六进制表示法</a:t>
                      </a:r>
                    </a:p>
                  </a:txBody>
                  <a:tcPr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#</a:t>
                      </a:r>
                      <a:r>
                        <a:rPr lang="zh-CN" altLang="en-US" sz="1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开头，将数字转换成十六进制表示</a:t>
                      </a:r>
                    </a:p>
                  </a:txBody>
                  <a:tcPr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#000000</a:t>
                      </a:r>
                      <a:r>
                        <a:rPr lang="zh-CN" altLang="en-US" sz="1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、</a:t>
                      </a:r>
                      <a:r>
                        <a:rPr lang="en-US" altLang="zh-CN" sz="1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#ff0000</a:t>
                      </a:r>
                      <a:r>
                        <a:rPr lang="zh-CN" altLang="en-US" sz="1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、</a:t>
                      </a:r>
                      <a:r>
                        <a:rPr lang="en-US" altLang="zh-CN" sz="1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#cccccc</a:t>
                      </a:r>
                      <a:r>
                        <a:rPr lang="zh-CN" altLang="en-US" sz="1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，简写：</a:t>
                      </a:r>
                      <a:r>
                        <a:rPr lang="en-US" altLang="zh-CN" sz="1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#000</a:t>
                      </a:r>
                      <a:r>
                        <a:rPr lang="zh-CN" altLang="en-US" sz="1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、</a:t>
                      </a:r>
                      <a:r>
                        <a:rPr lang="en-US" altLang="zh-CN" sz="1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#ccc</a:t>
                      </a:r>
                      <a:endParaRPr lang="zh-CN" altLang="en-US" sz="13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61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902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2">
            <a:extLst>
              <a:ext uri="{FF2B5EF4-FFF2-40B4-BE49-F238E27FC236}">
                <a16:creationId xmlns:a16="http://schemas.microsoft.com/office/drawing/2014/main" id="{F3C05E29-070D-8811-9905-0A49240819C8}"/>
              </a:ext>
            </a:extLst>
          </p:cNvPr>
          <p:cNvSpPr txBox="1">
            <a:spLocks/>
          </p:cNvSpPr>
          <p:nvPr/>
        </p:nvSpPr>
        <p:spPr>
          <a:xfrm>
            <a:off x="5126584" y="941832"/>
            <a:ext cx="6358280" cy="45720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 kern="12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21917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82875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  <a:spcBef>
                <a:spcPts val="600"/>
              </a:spcBef>
            </a:pPr>
            <a:r>
              <a:rPr lang="en-US" altLang="zh-CN"/>
              <a:t>CSS</a:t>
            </a:r>
            <a:r>
              <a:rPr lang="zh-CN" altLang="en-US"/>
              <a:t>引入方式</a:t>
            </a:r>
            <a:endParaRPr lang="en-US" altLang="zh-CN"/>
          </a:p>
          <a:p>
            <a:pPr>
              <a:lnSpc>
                <a:spcPct val="250000"/>
              </a:lnSpc>
              <a:spcBef>
                <a:spcPts val="600"/>
              </a:spcBef>
            </a:pPr>
            <a:endParaRPr lang="en-US" altLang="zh-CN"/>
          </a:p>
          <a:p>
            <a:pPr>
              <a:lnSpc>
                <a:spcPct val="250000"/>
              </a:lnSpc>
              <a:spcBef>
                <a:spcPts val="600"/>
              </a:spcBef>
            </a:pPr>
            <a:r>
              <a:rPr lang="zh-CN" altLang="en-US"/>
              <a:t>颜色表示</a:t>
            </a:r>
            <a:endParaRPr lang="en-US" altLang="zh-CN"/>
          </a:p>
          <a:p>
            <a:pPr>
              <a:lnSpc>
                <a:spcPct val="250000"/>
              </a:lnSpc>
              <a:spcBef>
                <a:spcPts val="600"/>
              </a:spcBef>
            </a:pPr>
            <a:endParaRPr lang="en-US" altLang="zh-CN"/>
          </a:p>
          <a:p>
            <a:pPr>
              <a:lnSpc>
                <a:spcPct val="250000"/>
              </a:lnSpc>
              <a:spcBef>
                <a:spcPts val="600"/>
              </a:spcBef>
            </a:pPr>
            <a:r>
              <a:rPr lang="zh-CN" altLang="en-US"/>
              <a:t>颜色属性</a:t>
            </a:r>
            <a:endParaRPr lang="en-US" altLang="zh-CN"/>
          </a:p>
        </p:txBody>
      </p:sp>
      <p:sp>
        <p:nvSpPr>
          <p:cNvPr id="5" name="!!矩形: 圆角 7">
            <a:extLst>
              <a:ext uri="{FF2B5EF4-FFF2-40B4-BE49-F238E27FC236}">
                <a16:creationId xmlns:a16="http://schemas.microsoft.com/office/drawing/2014/main" id="{80561DDC-770F-9D01-8FC1-B0C464D60C81}"/>
              </a:ext>
            </a:extLst>
          </p:cNvPr>
          <p:cNvSpPr/>
          <p:nvPr/>
        </p:nvSpPr>
        <p:spPr>
          <a:xfrm>
            <a:off x="5533920" y="2066828"/>
            <a:ext cx="5760537" cy="1106140"/>
          </a:xfrm>
          <a:prstGeom prst="roundRect">
            <a:avLst>
              <a:gd name="adj" fmla="val 6283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2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行内样式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&lt;h1 style=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"..."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</a:t>
            </a:r>
            <a:endParaRPr lang="en-US" altLang="zh-CN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内嵌样式：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&lt;style&gt; … &lt;/style&gt;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2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外联样式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xxx.css     &lt;link href=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"..."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</a:t>
            </a:r>
            <a:endParaRPr lang="en-US" altLang="zh-CN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!!矩形: 圆角 7">
            <a:extLst>
              <a:ext uri="{FF2B5EF4-FFF2-40B4-BE49-F238E27FC236}">
                <a16:creationId xmlns:a16="http://schemas.microsoft.com/office/drawing/2014/main" id="{9D602F9F-48FC-9A8B-CF55-1FA9D1444774}"/>
              </a:ext>
            </a:extLst>
          </p:cNvPr>
          <p:cNvSpPr/>
          <p:nvPr/>
        </p:nvSpPr>
        <p:spPr>
          <a:xfrm>
            <a:off x="5533919" y="3593592"/>
            <a:ext cx="5760537" cy="1106140"/>
          </a:xfrm>
          <a:prstGeom prst="roundRect">
            <a:avLst>
              <a:gd name="adj" fmla="val 6283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red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green . . 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rgb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表示法：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rgb(255,0,0)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rgb(134,100,89)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十六进制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#ff0000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#cccccc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#ccc</a:t>
            </a:r>
          </a:p>
        </p:txBody>
      </p:sp>
      <p:sp>
        <p:nvSpPr>
          <p:cNvPr id="8" name="!!矩形: 圆角 7">
            <a:extLst>
              <a:ext uri="{FF2B5EF4-FFF2-40B4-BE49-F238E27FC236}">
                <a16:creationId xmlns:a16="http://schemas.microsoft.com/office/drawing/2014/main" id="{B6248018-FBD4-3F60-B8A3-9D0F9485F27D}"/>
              </a:ext>
            </a:extLst>
          </p:cNvPr>
          <p:cNvSpPr/>
          <p:nvPr/>
        </p:nvSpPr>
        <p:spPr>
          <a:xfrm>
            <a:off x="5533919" y="5120356"/>
            <a:ext cx="5760537" cy="393476"/>
          </a:xfrm>
          <a:prstGeom prst="roundRect">
            <a:avLst>
              <a:gd name="adj" fmla="val 6283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>
              <a:lnSpc>
                <a:spcPct val="200000"/>
              </a:lnSpc>
            </a:pPr>
            <a:r>
              <a:rPr lang="en-US" altLang="zh-CN" sz="12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color: </a:t>
            </a:r>
            <a:r>
              <a:rPr lang="zh-CN" altLang="en-US" sz="12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设置文本内容的颜色</a:t>
            </a:r>
            <a:endParaRPr lang="en-US" altLang="zh-CN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309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F82E038-639F-18F3-DE9F-09403E149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新浪新闻</a:t>
            </a:r>
            <a:r>
              <a:rPr lang="en-US" altLang="zh-CN"/>
              <a:t>-</a:t>
            </a:r>
            <a:r>
              <a:rPr lang="zh-CN" altLang="en-US"/>
              <a:t>标题样式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36357CB-9ACA-51C1-B4B7-B5D330117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95" y="1587786"/>
            <a:ext cx="10724959" cy="2088102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8EDC5C1-D922-2099-9655-987336EC82B8}"/>
              </a:ext>
            </a:extLst>
          </p:cNvPr>
          <p:cNvSpPr/>
          <p:nvPr/>
        </p:nvSpPr>
        <p:spPr>
          <a:xfrm>
            <a:off x="1905000" y="3264408"/>
            <a:ext cx="1222248" cy="2286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631795-CA76-EE6E-CF73-C1F55D683DB2}"/>
              </a:ext>
            </a:extLst>
          </p:cNvPr>
          <p:cNvSpPr txBox="1"/>
          <p:nvPr/>
        </p:nvSpPr>
        <p:spPr>
          <a:xfrm>
            <a:off x="784031" y="3736736"/>
            <a:ext cx="7223651" cy="2350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400" b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CSS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选择器：用来选取需要设置样式的元素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标签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en-US" altLang="zh-CN" sz="1400" b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457200" lvl="3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元素选择器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457200" lvl="3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zh-CN" sz="1400" b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</a:t>
            </a:r>
            <a:r>
              <a:rPr lang="zh-CN" altLang="en-US" sz="1400" b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选择器</a:t>
            </a:r>
            <a:endParaRPr lang="en-US" altLang="zh-CN" sz="1400" b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457200" lvl="3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zh-CN" altLang="en-US" sz="1400" b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类选择器</a:t>
            </a:r>
          </a:p>
        </p:txBody>
      </p:sp>
      <p:sp>
        <p:nvSpPr>
          <p:cNvPr id="7" name="!!矩形: 圆角 7">
            <a:extLst>
              <a:ext uri="{FF2B5EF4-FFF2-40B4-BE49-F238E27FC236}">
                <a16:creationId xmlns:a16="http://schemas.microsoft.com/office/drawing/2014/main" id="{146DF4F0-756C-EC3C-DB4A-043CB40E6DB1}"/>
              </a:ext>
            </a:extLst>
          </p:cNvPr>
          <p:cNvSpPr/>
          <p:nvPr/>
        </p:nvSpPr>
        <p:spPr>
          <a:xfrm>
            <a:off x="2659530" y="4250708"/>
            <a:ext cx="2457830" cy="589394"/>
          </a:xfrm>
          <a:prstGeom prst="roundRect">
            <a:avLst>
              <a:gd name="adj" fmla="val 7638"/>
            </a:avLst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zh-CN" altLang="en-US" sz="1200">
                <a:solidFill>
                  <a:srgbClr val="8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元素名称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</a:t>
            </a:r>
            <a:r>
              <a:rPr lang="en-US" altLang="zh-CN" sz="1200" b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color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red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</a:p>
        </p:txBody>
      </p:sp>
      <p:sp>
        <p:nvSpPr>
          <p:cNvPr id="16" name="!!矩形: 圆角 7">
            <a:extLst>
              <a:ext uri="{FF2B5EF4-FFF2-40B4-BE49-F238E27FC236}">
                <a16:creationId xmlns:a16="http://schemas.microsoft.com/office/drawing/2014/main" id="{1456C72D-FFE2-1F4E-8867-AF9EA6EF9FDF}"/>
              </a:ext>
            </a:extLst>
          </p:cNvPr>
          <p:cNvSpPr/>
          <p:nvPr/>
        </p:nvSpPr>
        <p:spPr>
          <a:xfrm>
            <a:off x="5248321" y="4250708"/>
            <a:ext cx="2457830" cy="589394"/>
          </a:xfrm>
          <a:prstGeom prst="roundRect">
            <a:avLst>
              <a:gd name="adj" fmla="val 7638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altLang="zh-CN" sz="1200">
                <a:solidFill>
                  <a:srgbClr val="8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h1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</a:t>
            </a:r>
            <a:r>
              <a:rPr lang="en-US" altLang="zh-CN" sz="1200" b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color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red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</a:p>
        </p:txBody>
      </p:sp>
      <p:sp>
        <p:nvSpPr>
          <p:cNvPr id="17" name="!!矩形: 圆角 7">
            <a:extLst>
              <a:ext uri="{FF2B5EF4-FFF2-40B4-BE49-F238E27FC236}">
                <a16:creationId xmlns:a16="http://schemas.microsoft.com/office/drawing/2014/main" id="{D401A4C8-DD65-9B79-0539-3B5B2691D3A4}"/>
              </a:ext>
            </a:extLst>
          </p:cNvPr>
          <p:cNvSpPr/>
          <p:nvPr/>
        </p:nvSpPr>
        <p:spPr>
          <a:xfrm>
            <a:off x="2659531" y="4925894"/>
            <a:ext cx="2457830" cy="589394"/>
          </a:xfrm>
          <a:prstGeom prst="roundRect">
            <a:avLst>
              <a:gd name="adj" fmla="val 7638"/>
            </a:avLst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altLang="zh-CN" sz="1200" b="0">
                <a:solidFill>
                  <a:srgbClr val="8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#id</a:t>
            </a:r>
            <a:r>
              <a:rPr lang="zh-CN" altLang="en-US" sz="1200" b="0">
                <a:solidFill>
                  <a:srgbClr val="8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属性值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</a:t>
            </a:r>
            <a:r>
              <a:rPr lang="en-US" altLang="zh-CN" sz="1200" b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color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red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</a:p>
        </p:txBody>
      </p:sp>
      <p:sp>
        <p:nvSpPr>
          <p:cNvPr id="18" name="!!矩形: 圆角 7">
            <a:extLst>
              <a:ext uri="{FF2B5EF4-FFF2-40B4-BE49-F238E27FC236}">
                <a16:creationId xmlns:a16="http://schemas.microsoft.com/office/drawing/2014/main" id="{3E3737A3-9FE3-4EBE-CE77-130A4D675C66}"/>
              </a:ext>
            </a:extLst>
          </p:cNvPr>
          <p:cNvSpPr/>
          <p:nvPr/>
        </p:nvSpPr>
        <p:spPr>
          <a:xfrm>
            <a:off x="5248323" y="4925894"/>
            <a:ext cx="2457830" cy="589394"/>
          </a:xfrm>
          <a:prstGeom prst="roundRect">
            <a:avLst>
              <a:gd name="adj" fmla="val 7638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altLang="zh-CN" sz="1200" b="0">
                <a:solidFill>
                  <a:srgbClr val="8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#</a:t>
            </a:r>
            <a:r>
              <a:rPr lang="en-US" altLang="zh-CN" sz="1200">
                <a:solidFill>
                  <a:srgbClr val="8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hid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</a:t>
            </a:r>
            <a:r>
              <a:rPr lang="en-US" altLang="zh-CN" sz="1200" b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color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red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</a:p>
        </p:txBody>
      </p:sp>
      <p:sp>
        <p:nvSpPr>
          <p:cNvPr id="19" name="!!矩形: 圆角 7">
            <a:extLst>
              <a:ext uri="{FF2B5EF4-FFF2-40B4-BE49-F238E27FC236}">
                <a16:creationId xmlns:a16="http://schemas.microsoft.com/office/drawing/2014/main" id="{027F0925-448C-3B07-14F0-D111588F75B1}"/>
              </a:ext>
            </a:extLst>
          </p:cNvPr>
          <p:cNvSpPr/>
          <p:nvPr/>
        </p:nvSpPr>
        <p:spPr>
          <a:xfrm>
            <a:off x="2659530" y="5601080"/>
            <a:ext cx="2457831" cy="589394"/>
          </a:xfrm>
          <a:prstGeom prst="roundRect">
            <a:avLst>
              <a:gd name="adj" fmla="val 7638"/>
            </a:avLst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altLang="zh-CN" sz="1200" b="0">
                <a:solidFill>
                  <a:srgbClr val="8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.class</a:t>
            </a:r>
            <a:r>
              <a:rPr lang="zh-CN" altLang="en-US" sz="1200" b="0">
                <a:solidFill>
                  <a:srgbClr val="8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属性值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</a:t>
            </a:r>
            <a:r>
              <a:rPr lang="en-US" altLang="zh-CN" sz="1200" b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color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red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</a:p>
        </p:txBody>
      </p:sp>
      <p:sp>
        <p:nvSpPr>
          <p:cNvPr id="20" name="!!矩形: 圆角 7">
            <a:extLst>
              <a:ext uri="{FF2B5EF4-FFF2-40B4-BE49-F238E27FC236}">
                <a16:creationId xmlns:a16="http://schemas.microsoft.com/office/drawing/2014/main" id="{5CD0C0B3-DFC0-9999-5A42-B5763AA1AFA4}"/>
              </a:ext>
            </a:extLst>
          </p:cNvPr>
          <p:cNvSpPr/>
          <p:nvPr/>
        </p:nvSpPr>
        <p:spPr>
          <a:xfrm>
            <a:off x="5248323" y="5601080"/>
            <a:ext cx="2457830" cy="589394"/>
          </a:xfrm>
          <a:prstGeom prst="roundRect">
            <a:avLst>
              <a:gd name="adj" fmla="val 7638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altLang="zh-CN" sz="1200">
                <a:solidFill>
                  <a:srgbClr val="8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.cls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</a:t>
            </a:r>
            <a:r>
              <a:rPr lang="en-US" altLang="zh-CN" sz="1200" b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color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red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</a:p>
        </p:txBody>
      </p:sp>
      <p:sp>
        <p:nvSpPr>
          <p:cNvPr id="21" name="!!矩形: 圆角 7">
            <a:extLst>
              <a:ext uri="{FF2B5EF4-FFF2-40B4-BE49-F238E27FC236}">
                <a16:creationId xmlns:a16="http://schemas.microsoft.com/office/drawing/2014/main" id="{90508138-A738-57FB-6CA4-2B707843A327}"/>
              </a:ext>
            </a:extLst>
          </p:cNvPr>
          <p:cNvSpPr/>
          <p:nvPr/>
        </p:nvSpPr>
        <p:spPr>
          <a:xfrm>
            <a:off x="7837110" y="4373206"/>
            <a:ext cx="3487617" cy="344397"/>
          </a:xfrm>
          <a:prstGeom prst="roundRect">
            <a:avLst>
              <a:gd name="adj" fmla="val 12588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1200">
                <a:solidFill>
                  <a:srgbClr val="8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&lt;h1&gt; Hello CSS &lt;/h1&gt;</a:t>
            </a:r>
          </a:p>
        </p:txBody>
      </p:sp>
      <p:sp>
        <p:nvSpPr>
          <p:cNvPr id="22" name="!!矩形: 圆角 7">
            <a:extLst>
              <a:ext uri="{FF2B5EF4-FFF2-40B4-BE49-F238E27FC236}">
                <a16:creationId xmlns:a16="http://schemas.microsoft.com/office/drawing/2014/main" id="{F474CB0A-2C1E-F6FE-DFB6-8602333EAE7B}"/>
              </a:ext>
            </a:extLst>
          </p:cNvPr>
          <p:cNvSpPr/>
          <p:nvPr/>
        </p:nvSpPr>
        <p:spPr>
          <a:xfrm>
            <a:off x="7837110" y="5048392"/>
            <a:ext cx="3487618" cy="344397"/>
          </a:xfrm>
          <a:prstGeom prst="roundRect">
            <a:avLst>
              <a:gd name="adj" fmla="val 11706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1200">
                <a:solidFill>
                  <a:srgbClr val="8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&lt;h1 </a:t>
            </a:r>
            <a:r>
              <a:rPr lang="en-US" altLang="zh-CN" sz="1200">
                <a:solidFill>
                  <a:srgbClr val="FF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</a:t>
            </a:r>
            <a:r>
              <a:rPr lang="en-US" altLang="zh-CN" sz="1200">
                <a:solidFill>
                  <a:srgbClr val="8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="</a:t>
            </a:r>
            <a:r>
              <a:rPr lang="en-US" altLang="zh-CN" sz="120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hid</a:t>
            </a:r>
            <a:r>
              <a:rPr lang="en-US" altLang="zh-CN" sz="1200">
                <a:solidFill>
                  <a:srgbClr val="8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"&gt; CSS id Selector&lt;/h1&gt;</a:t>
            </a:r>
          </a:p>
        </p:txBody>
      </p:sp>
      <p:sp>
        <p:nvSpPr>
          <p:cNvPr id="23" name="!!矩形: 圆角 7">
            <a:extLst>
              <a:ext uri="{FF2B5EF4-FFF2-40B4-BE49-F238E27FC236}">
                <a16:creationId xmlns:a16="http://schemas.microsoft.com/office/drawing/2014/main" id="{9B4E7BC0-6590-9102-66AB-E95EEE2AE62C}"/>
              </a:ext>
            </a:extLst>
          </p:cNvPr>
          <p:cNvSpPr/>
          <p:nvPr/>
        </p:nvSpPr>
        <p:spPr>
          <a:xfrm>
            <a:off x="7837110" y="5723578"/>
            <a:ext cx="3487618" cy="344397"/>
          </a:xfrm>
          <a:prstGeom prst="roundRect">
            <a:avLst>
              <a:gd name="adj" fmla="val 11394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1200" b="0">
                <a:solidFill>
                  <a:srgbClr val="8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&lt;h1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200" b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</a:t>
            </a:r>
            <a:r>
              <a:rPr lang="en-US" altLang="zh-CN" sz="1200" b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"cls"</a:t>
            </a:r>
            <a:r>
              <a:rPr lang="en-US" altLang="zh-CN" sz="1200" b="0">
                <a:solidFill>
                  <a:srgbClr val="8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CSS class Selector</a:t>
            </a:r>
            <a:r>
              <a:rPr lang="en-US" altLang="zh-CN" sz="1200" b="0">
                <a:solidFill>
                  <a:srgbClr val="8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&lt;/h1&gt;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438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7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6E8F79-C272-D273-BCA9-5DC478C097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6584" y="1463040"/>
            <a:ext cx="6358280" cy="3858768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zh-CN"/>
              <a:t>&lt;span&gt;</a:t>
            </a:r>
            <a:r>
              <a:rPr lang="zh-CN" altLang="en-US"/>
              <a:t>标签</a:t>
            </a:r>
            <a:endParaRPr lang="en-US" altLang="zh-CN"/>
          </a:p>
          <a:p>
            <a:pPr>
              <a:spcBef>
                <a:spcPts val="600"/>
              </a:spcBef>
            </a:pPr>
            <a:endParaRPr lang="en-US" altLang="zh-CN"/>
          </a:p>
          <a:p>
            <a:pPr>
              <a:spcBef>
                <a:spcPts val="600"/>
              </a:spcBef>
            </a:pPr>
            <a:r>
              <a:rPr lang="en-US" altLang="zh-CN"/>
              <a:t>CSS</a:t>
            </a:r>
            <a:r>
              <a:rPr lang="zh-CN" altLang="en-US"/>
              <a:t>选择器</a:t>
            </a:r>
            <a:endParaRPr lang="en-US" altLang="zh-CN"/>
          </a:p>
          <a:p>
            <a:pPr>
              <a:spcBef>
                <a:spcPts val="600"/>
              </a:spcBef>
            </a:pPr>
            <a:endParaRPr lang="en-US" altLang="zh-CN"/>
          </a:p>
          <a:p>
            <a:pPr>
              <a:spcBef>
                <a:spcPts val="600"/>
              </a:spcBef>
            </a:pPr>
            <a:endParaRPr lang="en-US" altLang="zh-CN"/>
          </a:p>
          <a:p>
            <a:pPr>
              <a:spcBef>
                <a:spcPts val="600"/>
              </a:spcBef>
            </a:pPr>
            <a:r>
              <a:rPr lang="en-US" altLang="zh-CN"/>
              <a:t>CSS</a:t>
            </a:r>
            <a:r>
              <a:rPr lang="zh-CN" altLang="en-US"/>
              <a:t>属性</a:t>
            </a:r>
          </a:p>
        </p:txBody>
      </p:sp>
      <p:sp>
        <p:nvSpPr>
          <p:cNvPr id="4" name="!!矩形: 圆角 7">
            <a:extLst>
              <a:ext uri="{FF2B5EF4-FFF2-40B4-BE49-F238E27FC236}">
                <a16:creationId xmlns:a16="http://schemas.microsoft.com/office/drawing/2014/main" id="{B14CB2EF-5761-7672-8515-54113922ACAE}"/>
              </a:ext>
            </a:extLst>
          </p:cNvPr>
          <p:cNvSpPr/>
          <p:nvPr/>
        </p:nvSpPr>
        <p:spPr>
          <a:xfrm>
            <a:off x="5552203" y="3392424"/>
            <a:ext cx="5824547" cy="1389888"/>
          </a:xfrm>
          <a:prstGeom prst="roundRect">
            <a:avLst>
              <a:gd name="adj" fmla="val 6283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元素选择器：标签名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 … }</a:t>
            </a:r>
            <a:endParaRPr lang="en-US" altLang="zh-CN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选择器：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#id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属性值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 … }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类选择器：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.class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属性值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 … }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优先级：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选择器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 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类选择器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 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元素选择器</a:t>
            </a:r>
            <a:endParaRPr lang="en-US" altLang="zh-CN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!!矩形: 圆角 7">
            <a:extLst>
              <a:ext uri="{FF2B5EF4-FFF2-40B4-BE49-F238E27FC236}">
                <a16:creationId xmlns:a16="http://schemas.microsoft.com/office/drawing/2014/main" id="{981D0163-B8C2-D4BB-76E3-7CF2EAC84FA9}"/>
              </a:ext>
            </a:extLst>
          </p:cNvPr>
          <p:cNvSpPr/>
          <p:nvPr/>
        </p:nvSpPr>
        <p:spPr>
          <a:xfrm>
            <a:off x="5552201" y="5276230"/>
            <a:ext cx="5824547" cy="700827"/>
          </a:xfrm>
          <a:prstGeom prst="roundRect">
            <a:avLst>
              <a:gd name="adj" fmla="val 6283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2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color</a:t>
            </a:r>
            <a:r>
              <a:rPr lang="zh-CN" altLang="en-US" sz="12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：设置文本的颜色</a:t>
            </a:r>
            <a:endParaRPr lang="en-US" altLang="zh-CN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2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font-size</a:t>
            </a:r>
            <a:r>
              <a:rPr lang="zh-CN" altLang="en-US" sz="12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：字体大小 （注意：记得加</a:t>
            </a:r>
            <a:r>
              <a:rPr lang="en-US" altLang="zh-CN" sz="12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px</a:t>
            </a:r>
            <a:r>
              <a:rPr lang="zh-CN" altLang="en-US" sz="12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en-US" altLang="zh-CN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!!矩形: 圆角 7">
            <a:extLst>
              <a:ext uri="{FF2B5EF4-FFF2-40B4-BE49-F238E27FC236}">
                <a16:creationId xmlns:a16="http://schemas.microsoft.com/office/drawing/2014/main" id="{E07A7872-FCA3-75B7-8BE3-E28C86132A40}"/>
              </a:ext>
            </a:extLst>
          </p:cNvPr>
          <p:cNvSpPr/>
          <p:nvPr/>
        </p:nvSpPr>
        <p:spPr>
          <a:xfrm>
            <a:off x="5552202" y="2118289"/>
            <a:ext cx="5824547" cy="780217"/>
          </a:xfrm>
          <a:prstGeom prst="roundRect">
            <a:avLst>
              <a:gd name="adj" fmla="val 6283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2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&lt;span&gt; </a:t>
            </a:r>
            <a:r>
              <a:rPr lang="zh-CN" altLang="en-US" sz="12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是一个在开发网页时大量会用到的没有语义的布局标签</a:t>
            </a:r>
            <a:endParaRPr lang="en-US" altLang="zh-CN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特点：一行可以显示多个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组合行内元素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宽度和高度默认由内容撑开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301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10FEF09-6658-B075-5366-82DFBCED0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web</a:t>
            </a:r>
            <a:r>
              <a:rPr lang="zh-CN" altLang="en-US"/>
              <a:t>前端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B670730-F32A-2F0E-ABF9-46F5A9522B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85182" y="1969760"/>
            <a:ext cx="5187462" cy="3367172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/>
              <a:t>网页有哪些部分组成</a:t>
            </a:r>
            <a:r>
              <a:rPr lang="en-US" altLang="zh-CN"/>
              <a:t>?</a:t>
            </a:r>
          </a:p>
          <a:p>
            <a:pPr marL="54000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文字、图片、音频、视频、超链接 </a:t>
            </a:r>
            <a:r>
              <a:rPr lang="en-US" altLang="zh-CN" sz="14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/>
              <a:t>我们看到的网页，背后的本质是什么？</a:t>
            </a:r>
            <a:endParaRPr lang="en-US" altLang="zh-CN"/>
          </a:p>
          <a:p>
            <a:pPr marL="54000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程序员写的</a:t>
            </a:r>
            <a:r>
              <a:rPr lang="zh-CN" altLang="en-US" sz="14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前端代码</a:t>
            </a:r>
            <a:endParaRPr lang="en-US" altLang="zh-CN" sz="1400" b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/>
              <a:t>前端的代码是如何转换成用户眼中的网页的？</a:t>
            </a:r>
            <a:endParaRPr lang="en-US" altLang="zh-CN"/>
          </a:p>
          <a:p>
            <a:pPr marL="54000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通过</a:t>
            </a:r>
            <a:r>
              <a:rPr lang="zh-CN" altLang="en-US" sz="14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浏览器</a:t>
            </a:r>
            <a:r>
              <a:rPr lang="zh-CN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转化（解析和渲染）成用户看到的网页</a:t>
            </a:r>
            <a:endParaRPr lang="en-US" altLang="zh-CN" sz="1400" b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54000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浏览器中对代码进行解析渲染的部分，称为</a:t>
            </a:r>
            <a:r>
              <a:rPr lang="zh-CN" altLang="en-US" sz="14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浏览器内核</a:t>
            </a:r>
            <a:endParaRPr lang="en-US" altLang="zh-CN" sz="1400" b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AB68C38B-D406-B27C-0D95-1AD6D5476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323" y="5193818"/>
            <a:ext cx="551004" cy="467226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051A0977-6746-1544-B8A5-63099B0D4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5781" y="5198283"/>
            <a:ext cx="498426" cy="467226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F9E4E463-840F-3866-A057-54A63E76A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246" y="5188464"/>
            <a:ext cx="536005" cy="467226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F5148D85-472A-A541-ACA7-C0A5D2427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9247" y="5188464"/>
            <a:ext cx="470606" cy="467226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30224C4A-2B32-2B1F-A854-F652315178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7664" y="5188464"/>
            <a:ext cx="484085" cy="467226"/>
          </a:xfrm>
          <a:prstGeom prst="rect">
            <a:avLst/>
          </a:prstGeom>
        </p:spPr>
      </p:pic>
      <p:sp>
        <p:nvSpPr>
          <p:cNvPr id="46" name="矩形: 对角圆角 45">
            <a:extLst>
              <a:ext uri="{FF2B5EF4-FFF2-40B4-BE49-F238E27FC236}">
                <a16:creationId xmlns:a16="http://schemas.microsoft.com/office/drawing/2014/main" id="{086BA1A1-4B48-9423-9D32-036417E33843}"/>
              </a:ext>
            </a:extLst>
          </p:cNvPr>
          <p:cNvSpPr/>
          <p:nvPr/>
        </p:nvSpPr>
        <p:spPr>
          <a:xfrm>
            <a:off x="852659" y="6104165"/>
            <a:ext cx="10506808" cy="360485"/>
          </a:xfrm>
          <a:prstGeom prst="round2DiagRect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提示：不同的浏览器，内核不同，对于相同的前端代码解析的效果会存在差异。</a:t>
            </a:r>
          </a:p>
        </p:txBody>
      </p:sp>
      <p:pic>
        <p:nvPicPr>
          <p:cNvPr id="5" name="!!图片 8" descr="电脑萤幕的截图&#10;&#10;描述已自动生成">
            <a:extLst>
              <a:ext uri="{FF2B5EF4-FFF2-40B4-BE49-F238E27FC236}">
                <a16:creationId xmlns:a16="http://schemas.microsoft.com/office/drawing/2014/main" id="{C5854E02-C87A-08AA-C7B4-D9F2448F92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79" y="2128207"/>
            <a:ext cx="5374981" cy="3367172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  <a:prstDash val="dash"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B8B37DD-78F9-A91E-480D-11542BD48E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771" y="1469439"/>
            <a:ext cx="10936583" cy="460414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2742166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F309487-57E8-B6A0-F89F-893F5D5C2F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基础标签 </a:t>
            </a:r>
            <a:r>
              <a:rPr lang="en-US" altLang="zh-CN"/>
              <a:t>&amp; </a:t>
            </a:r>
            <a:r>
              <a:rPr lang="zh-CN" altLang="en-US"/>
              <a:t>样式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598F74B-CEC1-2677-FAE1-BC273BE593B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4504006" cy="2700592"/>
          </a:xfrm>
        </p:spPr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新浪新闻</a:t>
            </a:r>
            <a:r>
              <a:rPr lang="en-US" altLang="zh-CN">
                <a:solidFill>
                  <a:srgbClr val="C00000"/>
                </a:solidFill>
              </a:rPr>
              <a:t>-</a:t>
            </a:r>
            <a:r>
              <a:rPr lang="zh-CN" altLang="en-US">
                <a:solidFill>
                  <a:srgbClr val="C00000"/>
                </a:solidFill>
              </a:rPr>
              <a:t>标题</a:t>
            </a:r>
            <a:endParaRPr lang="en-US" altLang="zh-CN">
              <a:solidFill>
                <a:srgbClr val="C00000"/>
              </a:solidFill>
            </a:endParaRP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标题排版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标题样式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rgbClr val="C00000"/>
                </a:solidFill>
              </a:rPr>
              <a:t>超链接</a:t>
            </a:r>
            <a:endParaRPr lang="en-US" altLang="zh-CN" sz="1400">
              <a:solidFill>
                <a:srgbClr val="C00000"/>
              </a:solidFill>
            </a:endParaRPr>
          </a:p>
          <a:p>
            <a:r>
              <a:rPr lang="zh-CN" altLang="en-US"/>
              <a:t>新浪新闻</a:t>
            </a:r>
            <a:r>
              <a:rPr lang="en-US" altLang="zh-CN"/>
              <a:t>-</a:t>
            </a:r>
            <a:r>
              <a:rPr lang="zh-CN" altLang="en-US"/>
              <a:t>正文</a:t>
            </a:r>
            <a:endParaRPr lang="en-US" altLang="zh-CN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9BA3001-303C-993B-DB4E-D269ABCF54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8181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6BEA5AA-4480-6455-0E2C-FAC97343C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新浪新闻</a:t>
            </a:r>
            <a:r>
              <a:rPr lang="en-US" altLang="zh-CN"/>
              <a:t>-</a:t>
            </a:r>
            <a:r>
              <a:rPr lang="zh-CN" altLang="en-US"/>
              <a:t>超链接</a:t>
            </a:r>
          </a:p>
        </p:txBody>
      </p:sp>
      <p:pic>
        <p:nvPicPr>
          <p:cNvPr id="6" name="图片 5" descr="电脑网站的屏幕截图&#10;&#10;描述已自动生成">
            <a:extLst>
              <a:ext uri="{FF2B5EF4-FFF2-40B4-BE49-F238E27FC236}">
                <a16:creationId xmlns:a16="http://schemas.microsoft.com/office/drawing/2014/main" id="{3FC0B5EB-4BCA-308B-AECE-F3BEB9919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518" y="1449084"/>
            <a:ext cx="9079523" cy="510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730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6BEA5AA-4480-6455-0E2C-FAC97343C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新浪新闻</a:t>
            </a:r>
            <a:r>
              <a:rPr lang="en-US" altLang="zh-CN"/>
              <a:t>-</a:t>
            </a:r>
            <a:r>
              <a:rPr lang="zh-CN" altLang="en-US"/>
              <a:t>超链接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313987F-305B-60A5-1A40-6CDDA6D244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52592" y="1994546"/>
            <a:ext cx="4501662" cy="270934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标签：</a:t>
            </a:r>
            <a:endParaRPr lang="en-US" altLang="zh-CN"/>
          </a:p>
          <a:p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>
                <a:solidFill>
                  <a:srgbClr val="0000FF"/>
                </a:solidFill>
                <a:latin typeface="Consolas" panose="020B0609020204030204" pitchFamily="49" charset="0"/>
              </a:rPr>
              <a:t>&lt;a </a:t>
            </a:r>
            <a:r>
              <a:rPr lang="en-US" altLang="zh-CN" sz="1400">
                <a:solidFill>
                  <a:srgbClr val="C00000"/>
                </a:solidFill>
                <a:latin typeface="Consolas" panose="020B0609020204030204" pitchFamily="49" charset="0"/>
              </a:rPr>
              <a:t>href=</a:t>
            </a:r>
            <a:r>
              <a:rPr lang="en-US" altLang="zh-CN" sz="1400" b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"..." target="..."</a:t>
            </a:r>
            <a:r>
              <a:rPr lang="en-US" altLang="zh-CN" sz="140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央视网</a:t>
            </a:r>
            <a:r>
              <a:rPr lang="en-US" altLang="zh-CN" sz="1400">
                <a:solidFill>
                  <a:srgbClr val="0000FF"/>
                </a:solidFill>
                <a:latin typeface="Consolas" panose="020B0609020204030204" pitchFamily="49" charset="0"/>
              </a:rPr>
              <a:t>&lt;/a&gt;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属性：</a:t>
            </a:r>
            <a:endParaRPr lang="en-US" altLang="zh-CN"/>
          </a:p>
          <a:p>
            <a:pPr>
              <a:lnSpc>
                <a:spcPct val="150000"/>
              </a:lnSpc>
              <a:tabLst>
                <a:tab pos="360000" algn="l"/>
                <a:tab pos="540000" algn="l"/>
              </a:tabLst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href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：指定资源访问的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url</a:t>
            </a:r>
          </a:p>
          <a:p>
            <a:pPr>
              <a:lnSpc>
                <a:spcPct val="150000"/>
              </a:lnSpc>
              <a:tabLst>
                <a:tab pos="360000" algn="l"/>
                <a:tab pos="540000" algn="l"/>
              </a:tabLst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target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：指定在何处打开资源链接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360000" algn="l"/>
                <a:tab pos="540000" algn="l"/>
              </a:tabLst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	_self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：默认值，在当前页面打开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  <a:p>
            <a:pPr>
              <a:tabLst>
                <a:tab pos="360000" algn="l"/>
                <a:tab pos="540000" algn="l"/>
              </a:tabLst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		_blank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：在空白页面打开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图片 5" descr="电脑网站的屏幕截图&#10;&#10;描述已自动生成">
            <a:extLst>
              <a:ext uri="{FF2B5EF4-FFF2-40B4-BE49-F238E27FC236}">
                <a16:creationId xmlns:a16="http://schemas.microsoft.com/office/drawing/2014/main" id="{3FC0B5EB-4BCA-308B-AECE-F3BEB9919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19" y="2011792"/>
            <a:ext cx="6647536" cy="373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87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6CA6389-310F-6495-847C-96CDB839FB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6584" y="1463040"/>
            <a:ext cx="5760538" cy="3161714"/>
          </a:xfrm>
        </p:spPr>
        <p:txBody>
          <a:bodyPr/>
          <a:lstStyle/>
          <a:p>
            <a:r>
              <a:rPr lang="zh-CN" altLang="en-US"/>
              <a:t>超链接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CSS</a:t>
            </a:r>
            <a:r>
              <a:rPr lang="zh-CN" altLang="en-US"/>
              <a:t>属性</a:t>
            </a:r>
            <a:endParaRPr lang="en-US" altLang="zh-CN"/>
          </a:p>
        </p:txBody>
      </p:sp>
      <p:sp>
        <p:nvSpPr>
          <p:cNvPr id="5" name="!!矩形: 圆角 7">
            <a:extLst>
              <a:ext uri="{FF2B5EF4-FFF2-40B4-BE49-F238E27FC236}">
                <a16:creationId xmlns:a16="http://schemas.microsoft.com/office/drawing/2014/main" id="{8BE71FE0-EF1C-546E-EC60-E087E0474EDF}"/>
              </a:ext>
            </a:extLst>
          </p:cNvPr>
          <p:cNvSpPr/>
          <p:nvPr/>
        </p:nvSpPr>
        <p:spPr>
          <a:xfrm>
            <a:off x="5562401" y="2134442"/>
            <a:ext cx="6179550" cy="2006735"/>
          </a:xfrm>
          <a:prstGeom prst="roundRect">
            <a:avLst>
              <a:gd name="adj" fmla="val 6283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标签：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&lt;a&gt;</a:t>
            </a:r>
          </a:p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属性：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  <a:tabLst>
                <a:tab pos="360000" algn="l"/>
                <a:tab pos="540000" algn="l"/>
              </a:tabLst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href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：指定资源访问的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url</a:t>
            </a:r>
          </a:p>
          <a:p>
            <a:pPr>
              <a:lnSpc>
                <a:spcPct val="150000"/>
              </a:lnSpc>
              <a:tabLst>
                <a:tab pos="360000" algn="l"/>
                <a:tab pos="540000" algn="l"/>
              </a:tabLst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target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：指定在何处打开资源链接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  <a:tabLst>
                <a:tab pos="360000" algn="l"/>
                <a:tab pos="540000" algn="l"/>
              </a:tabLst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	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_self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：默认值，在当前页面打开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  <a:tabLst>
                <a:tab pos="360000" algn="l"/>
                <a:tab pos="540000" algn="l"/>
              </a:tabLst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	_blank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：在空白页面打开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!!矩形: 圆角 7">
            <a:extLst>
              <a:ext uri="{FF2B5EF4-FFF2-40B4-BE49-F238E27FC236}">
                <a16:creationId xmlns:a16="http://schemas.microsoft.com/office/drawing/2014/main" id="{63D8E60D-8437-C20C-C3AA-F420346E6164}"/>
              </a:ext>
            </a:extLst>
          </p:cNvPr>
          <p:cNvSpPr/>
          <p:nvPr/>
        </p:nvSpPr>
        <p:spPr>
          <a:xfrm>
            <a:off x="5562401" y="4624755"/>
            <a:ext cx="6179550" cy="870438"/>
          </a:xfrm>
          <a:prstGeom prst="roundRect">
            <a:avLst>
              <a:gd name="adj" fmla="val 6283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text-decoration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：规定添加到文本的修饰，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none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表示定义标准的文本。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color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：定义文本的颜色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884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F309487-57E8-B6A0-F89F-893F5D5C2F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基础标签 </a:t>
            </a:r>
            <a:r>
              <a:rPr lang="en-US" altLang="zh-CN"/>
              <a:t>&amp; </a:t>
            </a:r>
            <a:r>
              <a:rPr lang="zh-CN" altLang="en-US"/>
              <a:t>样式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598F74B-CEC1-2677-FAE1-BC273BE593B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4504006" cy="2700592"/>
          </a:xfrm>
        </p:spPr>
        <p:txBody>
          <a:bodyPr/>
          <a:lstStyle/>
          <a:p>
            <a:r>
              <a:rPr lang="zh-CN" altLang="en-US"/>
              <a:t>新浪新闻</a:t>
            </a:r>
            <a:r>
              <a:rPr lang="en-US" altLang="zh-CN"/>
              <a:t>-</a:t>
            </a:r>
            <a:r>
              <a:rPr lang="zh-CN" altLang="en-US"/>
              <a:t>标题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新浪新闻</a:t>
            </a:r>
            <a:r>
              <a:rPr lang="en-US" altLang="zh-CN">
                <a:solidFill>
                  <a:srgbClr val="C00000"/>
                </a:solidFill>
              </a:rPr>
              <a:t>-</a:t>
            </a:r>
            <a:r>
              <a:rPr lang="zh-CN" altLang="en-US">
                <a:solidFill>
                  <a:srgbClr val="C00000"/>
                </a:solidFill>
              </a:rPr>
              <a:t>正文</a:t>
            </a:r>
            <a:endParaRPr lang="en-US" altLang="zh-CN">
              <a:solidFill>
                <a:srgbClr val="C00000"/>
              </a:solidFill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9BA3001-303C-993B-DB4E-D269ABCF54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38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F309487-57E8-B6A0-F89F-893F5D5C2F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基础标签 </a:t>
            </a:r>
            <a:r>
              <a:rPr lang="en-US" altLang="zh-CN"/>
              <a:t>&amp; </a:t>
            </a:r>
            <a:r>
              <a:rPr lang="zh-CN" altLang="en-US"/>
              <a:t>样式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598F74B-CEC1-2677-FAE1-BC273BE593B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4504006" cy="2700592"/>
          </a:xfrm>
        </p:spPr>
        <p:txBody>
          <a:bodyPr/>
          <a:lstStyle/>
          <a:p>
            <a:r>
              <a:rPr lang="zh-CN" altLang="en-US"/>
              <a:t>新浪新闻</a:t>
            </a:r>
            <a:r>
              <a:rPr lang="en-US" altLang="zh-CN"/>
              <a:t>-</a:t>
            </a:r>
            <a:r>
              <a:rPr lang="zh-CN" altLang="en-US"/>
              <a:t>标题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新浪新闻</a:t>
            </a:r>
            <a:r>
              <a:rPr lang="en-US" altLang="zh-CN">
                <a:solidFill>
                  <a:srgbClr val="C00000"/>
                </a:solidFill>
              </a:rPr>
              <a:t>-</a:t>
            </a:r>
            <a:r>
              <a:rPr lang="zh-CN" altLang="en-US">
                <a:solidFill>
                  <a:srgbClr val="C00000"/>
                </a:solidFill>
              </a:rPr>
              <a:t>正文</a:t>
            </a:r>
            <a:endParaRPr lang="en-US" altLang="zh-CN">
              <a:solidFill>
                <a:srgbClr val="C00000"/>
              </a:solidFill>
            </a:endParaRP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rgbClr val="C00000"/>
                </a:solidFill>
              </a:rPr>
              <a:t>正文排版</a:t>
            </a:r>
            <a:endParaRPr lang="en-US" altLang="zh-CN" sz="1400">
              <a:solidFill>
                <a:srgbClr val="C00000"/>
              </a:solidFill>
            </a:endParaRP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页面布局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9BA3001-303C-993B-DB4E-D269ABCF54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55472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F82E038-639F-18F3-DE9F-09403E149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新浪新闻</a:t>
            </a:r>
            <a:r>
              <a:rPr lang="en-US" altLang="zh-CN"/>
              <a:t>-</a:t>
            </a:r>
            <a:r>
              <a:rPr lang="zh-CN" altLang="en-US"/>
              <a:t>正文排版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516C635-3F4B-CF3D-1A2C-CD7B0ECB27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6721" y="2167942"/>
            <a:ext cx="4658583" cy="395318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latin typeface="Consolas" panose="020B0609020204030204" pitchFamily="49" charset="0"/>
              </a:rPr>
              <a:t>视频标签：</a:t>
            </a:r>
            <a:r>
              <a:rPr lang="en-US" altLang="zh-CN">
                <a:solidFill>
                  <a:srgbClr val="0000FF"/>
                </a:solidFill>
                <a:latin typeface="Consolas" panose="020B0609020204030204" pitchFamily="49" charset="0"/>
              </a:rPr>
              <a:t>&lt;video&gt;</a:t>
            </a:r>
          </a:p>
          <a:p>
            <a:pPr marL="64800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src</a:t>
            </a:r>
            <a:r>
              <a:rPr lang="zh-CN" altLang="en-US" sz="1400" b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：规定视频的</a:t>
            </a:r>
            <a:r>
              <a:rPr lang="en-US" altLang="zh-CN" sz="1400" b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url</a:t>
            </a:r>
          </a:p>
          <a:p>
            <a:pPr marL="64800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controls</a:t>
            </a:r>
            <a:r>
              <a:rPr lang="zh-CN" altLang="en-US" sz="1400" b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：显示播放控件</a:t>
            </a:r>
            <a:endParaRPr lang="en-US" altLang="zh-CN" sz="1400" b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4800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width</a:t>
            </a:r>
            <a:r>
              <a:rPr lang="zh-CN" altLang="en-US" sz="1400" b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：播放器的宽度</a:t>
            </a:r>
            <a:endParaRPr lang="en-US" altLang="zh-CN" sz="1400" b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4800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height</a:t>
            </a:r>
            <a:r>
              <a:rPr lang="zh-CN" altLang="en-US" sz="1400" b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：播放器的高度</a:t>
            </a:r>
            <a:endParaRPr lang="en-US" altLang="zh-CN" sz="1400" b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音频标签：</a:t>
            </a:r>
            <a:r>
              <a:rPr lang="en-US" altLang="zh-CN" sz="1600" b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&lt;audio&gt;</a:t>
            </a:r>
          </a:p>
          <a:p>
            <a:pPr marL="64800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src</a:t>
            </a:r>
            <a:r>
              <a:rPr lang="zh-CN" altLang="en-US" sz="1400" b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：规定音频的</a:t>
            </a:r>
            <a:r>
              <a:rPr lang="en-US" altLang="zh-CN" sz="1400" b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url</a:t>
            </a:r>
          </a:p>
          <a:p>
            <a:pPr marL="64800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controls</a:t>
            </a:r>
            <a:r>
              <a:rPr lang="zh-CN" altLang="en-US" sz="1400" b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：显示播放控件</a:t>
            </a:r>
            <a:endParaRPr lang="en-US" altLang="zh-CN" sz="1400" b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段落标签：</a:t>
            </a:r>
            <a:r>
              <a:rPr lang="en-US" altLang="zh-CN" sz="1600" b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&lt;p&gt;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文本加粗标签</a:t>
            </a:r>
            <a:r>
              <a:rPr lang="en-US" altLang="zh-CN" sz="1600" b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en-US" altLang="zh-CN" sz="1600" b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&lt;b&gt; / &lt;strong&gt;</a:t>
            </a:r>
            <a:endParaRPr lang="en-US" altLang="zh-CN" sz="1600" b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526978-90A8-E524-AD5D-510036198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11" y="1519422"/>
            <a:ext cx="5026034" cy="5250224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A938BE2-D30F-68C6-B2CD-16BFD64FFBC7}"/>
              </a:ext>
            </a:extLst>
          </p:cNvPr>
          <p:cNvSpPr/>
          <p:nvPr/>
        </p:nvSpPr>
        <p:spPr>
          <a:xfrm>
            <a:off x="1618487" y="1519422"/>
            <a:ext cx="3429001" cy="2120593"/>
          </a:xfrm>
          <a:prstGeom prst="rect">
            <a:avLst/>
          </a:prstGeom>
          <a:solidFill>
            <a:srgbClr val="009644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B30A5B-EE26-2D0D-D9C2-209AA99B3492}"/>
              </a:ext>
            </a:extLst>
          </p:cNvPr>
          <p:cNvSpPr/>
          <p:nvPr/>
        </p:nvSpPr>
        <p:spPr>
          <a:xfrm>
            <a:off x="996696" y="3813048"/>
            <a:ext cx="4654296" cy="667512"/>
          </a:xfrm>
          <a:prstGeom prst="rect">
            <a:avLst/>
          </a:prstGeom>
          <a:solidFill>
            <a:srgbClr val="009644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A7D0A61-C501-B9B0-6F49-0755220F7507}"/>
              </a:ext>
            </a:extLst>
          </p:cNvPr>
          <p:cNvSpPr/>
          <p:nvPr/>
        </p:nvSpPr>
        <p:spPr>
          <a:xfrm>
            <a:off x="996696" y="4523232"/>
            <a:ext cx="4654296" cy="377952"/>
          </a:xfrm>
          <a:prstGeom prst="rect">
            <a:avLst/>
          </a:prstGeom>
          <a:solidFill>
            <a:srgbClr val="009644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D1100BD-5352-63CA-1456-BDC546A2DF2C}"/>
              </a:ext>
            </a:extLst>
          </p:cNvPr>
          <p:cNvSpPr/>
          <p:nvPr/>
        </p:nvSpPr>
        <p:spPr>
          <a:xfrm>
            <a:off x="1152144" y="3818877"/>
            <a:ext cx="621791" cy="199165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27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8936806-BE58-1672-0A7E-CFCAF4D08C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6584" y="969263"/>
            <a:ext cx="6250162" cy="511149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/>
              <a:t>音频、视频标签</a:t>
            </a:r>
            <a:endParaRPr lang="en-US" altLang="zh-CN"/>
          </a:p>
          <a:p>
            <a:pPr>
              <a:lnSpc>
                <a:spcPct val="150000"/>
              </a:lnSpc>
            </a:pP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换行、段落标签</a:t>
            </a:r>
            <a:endParaRPr lang="en-US" altLang="zh-CN"/>
          </a:p>
          <a:p>
            <a:pPr>
              <a:lnSpc>
                <a:spcPct val="150000"/>
              </a:lnSpc>
            </a:pP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文本加粗标签</a:t>
            </a:r>
            <a:endParaRPr lang="en-US" altLang="zh-CN"/>
          </a:p>
          <a:p>
            <a:pPr>
              <a:lnSpc>
                <a:spcPct val="150000"/>
              </a:lnSpc>
            </a:pP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CSS</a:t>
            </a:r>
            <a:r>
              <a:rPr lang="zh-CN" altLang="en-US"/>
              <a:t>样式</a:t>
            </a:r>
            <a:endParaRPr lang="en-US" altLang="zh-CN"/>
          </a:p>
          <a:p>
            <a:pPr>
              <a:lnSpc>
                <a:spcPct val="150000"/>
              </a:lnSpc>
            </a:pPr>
            <a:endParaRPr lang="en-US" altLang="zh-CN"/>
          </a:p>
          <a:p>
            <a:pPr>
              <a:lnSpc>
                <a:spcPct val="150000"/>
              </a:lnSpc>
            </a:pP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注意</a:t>
            </a:r>
          </a:p>
        </p:txBody>
      </p:sp>
      <p:sp>
        <p:nvSpPr>
          <p:cNvPr id="5" name="!!矩形: 圆角 7">
            <a:extLst>
              <a:ext uri="{FF2B5EF4-FFF2-40B4-BE49-F238E27FC236}">
                <a16:creationId xmlns:a16="http://schemas.microsoft.com/office/drawing/2014/main" id="{6806345A-8C35-DE25-8225-6390C4124E8F}"/>
              </a:ext>
            </a:extLst>
          </p:cNvPr>
          <p:cNvSpPr/>
          <p:nvPr/>
        </p:nvSpPr>
        <p:spPr>
          <a:xfrm>
            <a:off x="5552202" y="1624513"/>
            <a:ext cx="5824547" cy="378023"/>
          </a:xfrm>
          <a:prstGeom prst="roundRect">
            <a:avLst>
              <a:gd name="adj" fmla="val 6283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&lt;audio&gt;  &lt;video&gt;</a:t>
            </a:r>
          </a:p>
        </p:txBody>
      </p:sp>
      <p:sp>
        <p:nvSpPr>
          <p:cNvPr id="6" name="!!矩形: 圆角 7">
            <a:extLst>
              <a:ext uri="{FF2B5EF4-FFF2-40B4-BE49-F238E27FC236}">
                <a16:creationId xmlns:a16="http://schemas.microsoft.com/office/drawing/2014/main" id="{9695F1EB-2CA1-67AC-E015-B0F9A57400F5}"/>
              </a:ext>
            </a:extLst>
          </p:cNvPr>
          <p:cNvSpPr/>
          <p:nvPr/>
        </p:nvSpPr>
        <p:spPr>
          <a:xfrm>
            <a:off x="5552201" y="2557201"/>
            <a:ext cx="5824547" cy="378023"/>
          </a:xfrm>
          <a:prstGeom prst="roundRect">
            <a:avLst>
              <a:gd name="adj" fmla="val 6283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换行：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&lt;br&gt; ; 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段落：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&lt;p&gt;</a:t>
            </a:r>
          </a:p>
        </p:txBody>
      </p:sp>
      <p:sp>
        <p:nvSpPr>
          <p:cNvPr id="7" name="!!矩形: 圆角 7">
            <a:extLst>
              <a:ext uri="{FF2B5EF4-FFF2-40B4-BE49-F238E27FC236}">
                <a16:creationId xmlns:a16="http://schemas.microsoft.com/office/drawing/2014/main" id="{2F25103B-5D37-9FFA-2726-6B5D42126A3E}"/>
              </a:ext>
            </a:extLst>
          </p:cNvPr>
          <p:cNvSpPr/>
          <p:nvPr/>
        </p:nvSpPr>
        <p:spPr>
          <a:xfrm>
            <a:off x="5552200" y="3489889"/>
            <a:ext cx="5824547" cy="378023"/>
          </a:xfrm>
          <a:prstGeom prst="roundRect">
            <a:avLst>
              <a:gd name="adj" fmla="val 6283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&lt;b&gt; &lt;strong&gt; </a:t>
            </a:r>
          </a:p>
        </p:txBody>
      </p:sp>
      <p:sp>
        <p:nvSpPr>
          <p:cNvPr id="8" name="!!矩形: 圆角 7">
            <a:extLst>
              <a:ext uri="{FF2B5EF4-FFF2-40B4-BE49-F238E27FC236}">
                <a16:creationId xmlns:a16="http://schemas.microsoft.com/office/drawing/2014/main" id="{A2948B06-822E-FE65-B621-D56E0CCAE38D}"/>
              </a:ext>
            </a:extLst>
          </p:cNvPr>
          <p:cNvSpPr/>
          <p:nvPr/>
        </p:nvSpPr>
        <p:spPr>
          <a:xfrm>
            <a:off x="5552199" y="4436292"/>
            <a:ext cx="5824547" cy="918973"/>
          </a:xfrm>
          <a:prstGeom prst="roundRect">
            <a:avLst>
              <a:gd name="adj" fmla="val 2696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line-height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：设置行高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text-indent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：定义第一个行内容的缩进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text-align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：规定元素中的文本的水平对齐方式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!!矩形: 圆角 7">
            <a:extLst>
              <a:ext uri="{FF2B5EF4-FFF2-40B4-BE49-F238E27FC236}">
                <a16:creationId xmlns:a16="http://schemas.microsoft.com/office/drawing/2014/main" id="{994FC427-BE21-C78F-00E8-EAFFFED3E18D}"/>
              </a:ext>
            </a:extLst>
          </p:cNvPr>
          <p:cNvSpPr/>
          <p:nvPr/>
        </p:nvSpPr>
        <p:spPr>
          <a:xfrm>
            <a:off x="5552199" y="5888737"/>
            <a:ext cx="6371577" cy="378023"/>
          </a:xfrm>
          <a:prstGeom prst="roundRect">
            <a:avLst>
              <a:gd name="adj" fmla="val 6283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HTML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中无论输入多少个空格，只会显示一个。 可以使用空格占位符：</a:t>
            </a:r>
            <a:r>
              <a:rPr lang="en-US" altLang="zh-CN" sz="1400">
                <a:solidFill>
                  <a:srgbClr val="FF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&amp;nbsp;</a:t>
            </a:r>
          </a:p>
        </p:txBody>
      </p:sp>
    </p:spTree>
    <p:extLst>
      <p:ext uri="{BB962C8B-B14F-4D97-AF65-F5344CB8AC3E}">
        <p14:creationId xmlns:p14="http://schemas.microsoft.com/office/powerpoint/2010/main" val="8178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F309487-57E8-B6A0-F89F-893F5D5C2F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基础标签 </a:t>
            </a:r>
            <a:r>
              <a:rPr lang="en-US" altLang="zh-CN"/>
              <a:t>&amp; </a:t>
            </a:r>
            <a:r>
              <a:rPr lang="zh-CN" altLang="en-US"/>
              <a:t>样式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598F74B-CEC1-2677-FAE1-BC273BE593B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4504006" cy="2700592"/>
          </a:xfrm>
        </p:spPr>
        <p:txBody>
          <a:bodyPr/>
          <a:lstStyle/>
          <a:p>
            <a:r>
              <a:rPr lang="zh-CN" altLang="en-US"/>
              <a:t>新浪新闻</a:t>
            </a:r>
            <a:r>
              <a:rPr lang="en-US" altLang="zh-CN"/>
              <a:t>-</a:t>
            </a:r>
            <a:r>
              <a:rPr lang="zh-CN" altLang="en-US"/>
              <a:t>标题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新浪新闻</a:t>
            </a:r>
            <a:r>
              <a:rPr lang="en-US" altLang="zh-CN">
                <a:solidFill>
                  <a:srgbClr val="C00000"/>
                </a:solidFill>
              </a:rPr>
              <a:t>-</a:t>
            </a:r>
            <a:r>
              <a:rPr lang="zh-CN" altLang="en-US">
                <a:solidFill>
                  <a:srgbClr val="C00000"/>
                </a:solidFill>
              </a:rPr>
              <a:t>正文</a:t>
            </a:r>
            <a:endParaRPr lang="en-US" altLang="zh-CN">
              <a:solidFill>
                <a:srgbClr val="C00000"/>
              </a:solidFill>
            </a:endParaRP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正文排版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rgbClr val="C00000"/>
                </a:solidFill>
              </a:rPr>
              <a:t>页面布局</a:t>
            </a:r>
            <a:endParaRPr lang="en-US" altLang="zh-CN" sz="1400">
              <a:solidFill>
                <a:srgbClr val="C00000"/>
              </a:solidFill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9BA3001-303C-993B-DB4E-D269ABCF54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6633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6C7FF79-FF39-9FA1-C442-23E50BA0F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新浪新闻</a:t>
            </a:r>
            <a:r>
              <a:rPr lang="en-US" altLang="zh-CN"/>
              <a:t>-</a:t>
            </a:r>
            <a:r>
              <a:rPr lang="zh-CN" altLang="en-US"/>
              <a:t>页面布局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271515-D220-587D-0430-FDC8F3EA7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217" y="1519309"/>
            <a:ext cx="6208495" cy="5076327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B7FFFAD-CF7B-A32F-958A-328BC1354EED}"/>
              </a:ext>
            </a:extLst>
          </p:cNvPr>
          <p:cNvSpPr/>
          <p:nvPr/>
        </p:nvSpPr>
        <p:spPr>
          <a:xfrm>
            <a:off x="3840480" y="2057400"/>
            <a:ext cx="4251960" cy="4529092"/>
          </a:xfrm>
          <a:prstGeom prst="rect">
            <a:avLst/>
          </a:prstGeom>
          <a:solidFill>
            <a:srgbClr val="00B05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6DD6916-7FC4-B4A1-1D9A-D22AB4707F3B}"/>
              </a:ext>
            </a:extLst>
          </p:cNvPr>
          <p:cNvCxnSpPr>
            <a:stCxn id="5" idx="1"/>
          </p:cNvCxnSpPr>
          <p:nvPr/>
        </p:nvCxnSpPr>
        <p:spPr>
          <a:xfrm>
            <a:off x="2917217" y="4057473"/>
            <a:ext cx="923263" cy="1160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6DE55BA-A1F2-E2D9-B0A0-DB956C0B9B6A}"/>
              </a:ext>
            </a:extLst>
          </p:cNvPr>
          <p:cNvCxnSpPr/>
          <p:nvPr/>
        </p:nvCxnSpPr>
        <p:spPr>
          <a:xfrm>
            <a:off x="8092440" y="4063276"/>
            <a:ext cx="923263" cy="1160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AA180057-7266-DC17-0FED-60AD1239153A}"/>
              </a:ext>
            </a:extLst>
          </p:cNvPr>
          <p:cNvSpPr txBox="1"/>
          <p:nvPr/>
        </p:nvSpPr>
        <p:spPr>
          <a:xfrm>
            <a:off x="9274783" y="3838246"/>
            <a:ext cx="1396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盒子模型</a:t>
            </a:r>
            <a:endParaRPr lang="zh-CN" altLang="en-US" sz="24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755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10FEF09-6658-B075-5366-82DFBCED0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web</a:t>
            </a:r>
            <a:r>
              <a:rPr lang="zh-CN" altLang="en-US"/>
              <a:t>前端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3C4F956-93C5-D479-9EA3-12FC490BA1B7}"/>
              </a:ext>
            </a:extLst>
          </p:cNvPr>
          <p:cNvGrpSpPr/>
          <p:nvPr/>
        </p:nvGrpSpPr>
        <p:grpSpPr>
          <a:xfrm>
            <a:off x="850499" y="1646462"/>
            <a:ext cx="10491002" cy="2186984"/>
            <a:chOff x="850499" y="1646462"/>
            <a:chExt cx="10491002" cy="2186984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068A28E7-040E-8A16-B570-9DD20945FCBE}"/>
                </a:ext>
              </a:extLst>
            </p:cNvPr>
            <p:cNvGrpSpPr/>
            <p:nvPr/>
          </p:nvGrpSpPr>
          <p:grpSpPr>
            <a:xfrm>
              <a:off x="850499" y="1646462"/>
              <a:ext cx="10491002" cy="2186984"/>
              <a:chOff x="850499" y="1646462"/>
              <a:chExt cx="10491002" cy="2186984"/>
            </a:xfrm>
          </p:grpSpPr>
          <p:sp>
            <p:nvSpPr>
              <p:cNvPr id="43" name="矩形: 对角圆角 42">
                <a:extLst>
                  <a:ext uri="{FF2B5EF4-FFF2-40B4-BE49-F238E27FC236}">
                    <a16:creationId xmlns:a16="http://schemas.microsoft.com/office/drawing/2014/main" id="{1DF7F095-2AF0-4DCA-963D-0DE0308F8771}"/>
                  </a:ext>
                </a:extLst>
              </p:cNvPr>
              <p:cNvSpPr/>
              <p:nvPr/>
            </p:nvSpPr>
            <p:spPr>
              <a:xfrm>
                <a:off x="850499" y="1646462"/>
                <a:ext cx="10491002" cy="2186984"/>
              </a:xfrm>
              <a:prstGeom prst="round2DiagRect">
                <a:avLst>
                  <a:gd name="adj1" fmla="val 3865"/>
                  <a:gd name="adj2" fmla="val 4098"/>
                </a:avLst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lvl="1">
                  <a:lnSpc>
                    <a:spcPts val="2600"/>
                  </a:lnSpc>
                </a:pPr>
                <a:endPara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393750" lvl="1" indent="-285750">
                  <a:lnSpc>
                    <a:spcPts val="26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sz="14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Web</a:t>
                </a:r>
                <a:r>
                  <a:rPr lang="zh-CN" altLang="en-US" sz="14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标准也称为网页标准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，由一系列的标准组成，大部分由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W3C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（</a:t>
                </a:r>
                <a:r>
                  <a:rPr lang="en-US" altLang="zh-CN" sz="1400" i="0">
                    <a:solidFill>
                      <a:srgbClr val="C00000"/>
                    </a:solidFill>
                    <a:effectLst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W</a:t>
                </a:r>
                <a:r>
                  <a:rPr lang="en-US" altLang="zh-CN" sz="140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orld </a:t>
                </a:r>
                <a:r>
                  <a:rPr lang="en-US" altLang="zh-CN" sz="1400" i="0">
                    <a:solidFill>
                      <a:srgbClr val="C00000"/>
                    </a:solidFill>
                    <a:effectLst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W</a:t>
                </a:r>
                <a:r>
                  <a:rPr lang="en-US" altLang="zh-CN" sz="140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ide </a:t>
                </a:r>
                <a:r>
                  <a:rPr lang="en-US" altLang="zh-CN" sz="1400" i="0">
                    <a:solidFill>
                      <a:srgbClr val="C00000"/>
                    </a:solidFill>
                    <a:effectLst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W</a:t>
                </a:r>
                <a:r>
                  <a:rPr lang="en-US" altLang="zh-CN" sz="140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eb </a:t>
                </a:r>
                <a:r>
                  <a:rPr lang="en-US" altLang="zh-CN" sz="1400" i="0">
                    <a:solidFill>
                      <a:srgbClr val="C00000"/>
                    </a:solidFill>
                    <a:effectLst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C</a:t>
                </a:r>
                <a:r>
                  <a:rPr lang="en-US" altLang="zh-CN" sz="140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onsortium</a:t>
                </a:r>
                <a:r>
                  <a:rPr lang="zh-CN" altLang="en-US" sz="140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，</a:t>
                </a:r>
                <a:r>
                  <a:rPr lang="zh-CN" altLang="en-US" sz="14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万维网联盟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）负责制定。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393750" lvl="1" indent="-285750">
                  <a:lnSpc>
                    <a:spcPts val="26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三个组成部分：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648000" lvl="2" indent="-285750">
                  <a:lnSpc>
                    <a:spcPts val="26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HTML</a:t>
                </a:r>
                <a:r>
                  <a:rPr lang="zh-CN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：负责</a:t>
                </a:r>
                <a:r>
                  <a:rPr lang="zh-CN" altLang="en-US" sz="1200">
                    <a:solidFill>
                      <a:srgbClr val="C0000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网页的结构</a:t>
                </a:r>
                <a:r>
                  <a:rPr lang="zh-CN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（页面元素和内容）。</a:t>
                </a:r>
                <a:endPara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648000" lvl="2" indent="-285750">
                  <a:lnSpc>
                    <a:spcPts val="26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CSS</a:t>
                </a:r>
                <a:r>
                  <a:rPr lang="zh-CN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：负责</a:t>
                </a:r>
                <a:r>
                  <a:rPr lang="zh-CN" altLang="en-US" sz="1200">
                    <a:solidFill>
                      <a:srgbClr val="C0000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网页的表现</a:t>
                </a:r>
                <a:r>
                  <a:rPr lang="zh-CN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（页面元素的外观、位置等页面样式，如：颜色、大小等）。</a:t>
                </a:r>
                <a:endPara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648000" lvl="2" indent="-285750">
                  <a:lnSpc>
                    <a:spcPts val="26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JavaScript</a:t>
                </a:r>
                <a:r>
                  <a:rPr lang="zh-CN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：负责</a:t>
                </a:r>
                <a:r>
                  <a:rPr lang="zh-CN" altLang="en-US" sz="1200">
                    <a:solidFill>
                      <a:srgbClr val="C0000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网页的行为</a:t>
                </a:r>
                <a:r>
                  <a:rPr lang="zh-CN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（交互效果）。</a:t>
                </a:r>
                <a:endPara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3" name="矩形: 对角圆角 2">
                <a:extLst>
                  <a:ext uri="{FF2B5EF4-FFF2-40B4-BE49-F238E27FC236}">
                    <a16:creationId xmlns:a16="http://schemas.microsoft.com/office/drawing/2014/main" id="{4D0389AB-C78B-CCE2-EA56-444D6E612B2E}"/>
                  </a:ext>
                </a:extLst>
              </p:cNvPr>
              <p:cNvSpPr/>
              <p:nvPr/>
            </p:nvSpPr>
            <p:spPr>
              <a:xfrm>
                <a:off x="850499" y="1646462"/>
                <a:ext cx="1373955" cy="370599"/>
              </a:xfrm>
              <a:prstGeom prst="round2DiagRect">
                <a:avLst>
                  <a:gd name="adj1" fmla="val 22684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4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</a:t>
                </a:r>
                <a:r>
                  <a:rPr lang="en-US" altLang="zh-CN" sz="14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Web</a:t>
                </a:r>
                <a:r>
                  <a:rPr lang="zh-CN" altLang="en-US" sz="14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标准</a:t>
                </a:r>
                <a:endParaRPr lang="en-US" altLang="zh-CN" sz="14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12" name="Shape 2621">
              <a:extLst>
                <a:ext uri="{FF2B5EF4-FFF2-40B4-BE49-F238E27FC236}">
                  <a16:creationId xmlns:a16="http://schemas.microsoft.com/office/drawing/2014/main" id="{35D8836B-3872-71B7-491F-9E77E0935CCA}"/>
                </a:ext>
              </a:extLst>
            </p:cNvPr>
            <p:cNvSpPr/>
            <p:nvPr/>
          </p:nvSpPr>
          <p:spPr>
            <a:xfrm>
              <a:off x="994685" y="1709961"/>
              <a:ext cx="233481" cy="2334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81" y="12956"/>
                  </a:moveTo>
                  <a:cubicBezTo>
                    <a:pt x="17070" y="12258"/>
                    <a:pt x="16576" y="11533"/>
                    <a:pt x="16011" y="10795"/>
                  </a:cubicBezTo>
                  <a:cubicBezTo>
                    <a:pt x="16573" y="10063"/>
                    <a:pt x="17072" y="9339"/>
                    <a:pt x="17481" y="8644"/>
                  </a:cubicBezTo>
                  <a:cubicBezTo>
                    <a:pt x="19410" y="9181"/>
                    <a:pt x="20618" y="9948"/>
                    <a:pt x="20618" y="10800"/>
                  </a:cubicBezTo>
                  <a:cubicBezTo>
                    <a:pt x="20618" y="11652"/>
                    <a:pt x="19410" y="12419"/>
                    <a:pt x="17481" y="12956"/>
                  </a:cubicBezTo>
                  <a:moveTo>
                    <a:pt x="17742" y="17743"/>
                  </a:moveTo>
                  <a:cubicBezTo>
                    <a:pt x="17140" y="18345"/>
                    <a:pt x="15740" y="18028"/>
                    <a:pt x="13996" y="17045"/>
                  </a:cubicBezTo>
                  <a:cubicBezTo>
                    <a:pt x="14198" y="16261"/>
                    <a:pt x="14365" y="15406"/>
                    <a:pt x="14487" y="14488"/>
                  </a:cubicBezTo>
                  <a:cubicBezTo>
                    <a:pt x="15405" y="14366"/>
                    <a:pt x="16261" y="14198"/>
                    <a:pt x="17044" y="13996"/>
                  </a:cubicBezTo>
                  <a:cubicBezTo>
                    <a:pt x="18028" y="15740"/>
                    <a:pt x="18345" y="17140"/>
                    <a:pt x="17742" y="17743"/>
                  </a:cubicBezTo>
                  <a:moveTo>
                    <a:pt x="15404" y="11561"/>
                  </a:moveTo>
                  <a:cubicBezTo>
                    <a:pt x="15837" y="12119"/>
                    <a:pt x="16219" y="12662"/>
                    <a:pt x="16554" y="13185"/>
                  </a:cubicBezTo>
                  <a:cubicBezTo>
                    <a:pt x="15950" y="13317"/>
                    <a:pt x="15295" y="13429"/>
                    <a:pt x="14597" y="13517"/>
                  </a:cubicBezTo>
                  <a:cubicBezTo>
                    <a:pt x="14631" y="13155"/>
                    <a:pt x="14655" y="12784"/>
                    <a:pt x="14677" y="12409"/>
                  </a:cubicBezTo>
                  <a:cubicBezTo>
                    <a:pt x="14930" y="12127"/>
                    <a:pt x="15170" y="11844"/>
                    <a:pt x="15404" y="11561"/>
                  </a:cubicBezTo>
                  <a:moveTo>
                    <a:pt x="15402" y="10032"/>
                  </a:moveTo>
                  <a:cubicBezTo>
                    <a:pt x="15170" y="9752"/>
                    <a:pt x="14928" y="9471"/>
                    <a:pt x="14677" y="9191"/>
                  </a:cubicBezTo>
                  <a:cubicBezTo>
                    <a:pt x="14655" y="8817"/>
                    <a:pt x="14631" y="8445"/>
                    <a:pt x="14597" y="8084"/>
                  </a:cubicBezTo>
                  <a:cubicBezTo>
                    <a:pt x="15295" y="8171"/>
                    <a:pt x="15950" y="8283"/>
                    <a:pt x="16554" y="8415"/>
                  </a:cubicBezTo>
                  <a:cubicBezTo>
                    <a:pt x="16221" y="8935"/>
                    <a:pt x="15832" y="9478"/>
                    <a:pt x="15402" y="10032"/>
                  </a:cubicBezTo>
                  <a:moveTo>
                    <a:pt x="17742" y="3857"/>
                  </a:moveTo>
                  <a:cubicBezTo>
                    <a:pt x="18345" y="4460"/>
                    <a:pt x="18028" y="5860"/>
                    <a:pt x="17044" y="7604"/>
                  </a:cubicBezTo>
                  <a:cubicBezTo>
                    <a:pt x="16261" y="7402"/>
                    <a:pt x="15405" y="7234"/>
                    <a:pt x="14487" y="7112"/>
                  </a:cubicBezTo>
                  <a:cubicBezTo>
                    <a:pt x="14365" y="6194"/>
                    <a:pt x="14198" y="5339"/>
                    <a:pt x="13996" y="4555"/>
                  </a:cubicBezTo>
                  <a:cubicBezTo>
                    <a:pt x="15740" y="3572"/>
                    <a:pt x="17140" y="3255"/>
                    <a:pt x="17742" y="3857"/>
                  </a:cubicBezTo>
                  <a:moveTo>
                    <a:pt x="13718" y="12012"/>
                  </a:moveTo>
                  <a:cubicBezTo>
                    <a:pt x="13448" y="12303"/>
                    <a:pt x="13172" y="12593"/>
                    <a:pt x="12882" y="12883"/>
                  </a:cubicBezTo>
                  <a:cubicBezTo>
                    <a:pt x="12593" y="13172"/>
                    <a:pt x="12303" y="13449"/>
                    <a:pt x="12012" y="13719"/>
                  </a:cubicBezTo>
                  <a:cubicBezTo>
                    <a:pt x="11614" y="13733"/>
                    <a:pt x="11212" y="13745"/>
                    <a:pt x="10800" y="13745"/>
                  </a:cubicBezTo>
                  <a:cubicBezTo>
                    <a:pt x="10387" y="13745"/>
                    <a:pt x="9985" y="13733"/>
                    <a:pt x="9587" y="13719"/>
                  </a:cubicBezTo>
                  <a:cubicBezTo>
                    <a:pt x="9297" y="13449"/>
                    <a:pt x="9006" y="13172"/>
                    <a:pt x="8717" y="12883"/>
                  </a:cubicBezTo>
                  <a:cubicBezTo>
                    <a:pt x="8428" y="12593"/>
                    <a:pt x="8152" y="12303"/>
                    <a:pt x="7881" y="12012"/>
                  </a:cubicBezTo>
                  <a:cubicBezTo>
                    <a:pt x="7866" y="11614"/>
                    <a:pt x="7855" y="11212"/>
                    <a:pt x="7855" y="10800"/>
                  </a:cubicBezTo>
                  <a:cubicBezTo>
                    <a:pt x="7855" y="10388"/>
                    <a:pt x="7866" y="9986"/>
                    <a:pt x="7881" y="9587"/>
                  </a:cubicBezTo>
                  <a:cubicBezTo>
                    <a:pt x="8152" y="9297"/>
                    <a:pt x="8428" y="9007"/>
                    <a:pt x="8717" y="8717"/>
                  </a:cubicBezTo>
                  <a:cubicBezTo>
                    <a:pt x="9006" y="8428"/>
                    <a:pt x="9297" y="8151"/>
                    <a:pt x="9587" y="7881"/>
                  </a:cubicBezTo>
                  <a:cubicBezTo>
                    <a:pt x="9985" y="7867"/>
                    <a:pt x="10387" y="7855"/>
                    <a:pt x="10800" y="7855"/>
                  </a:cubicBezTo>
                  <a:cubicBezTo>
                    <a:pt x="11212" y="7855"/>
                    <a:pt x="11614" y="7867"/>
                    <a:pt x="12012" y="7881"/>
                  </a:cubicBezTo>
                  <a:cubicBezTo>
                    <a:pt x="12303" y="8151"/>
                    <a:pt x="12593" y="8428"/>
                    <a:pt x="12882" y="8717"/>
                  </a:cubicBezTo>
                  <a:cubicBezTo>
                    <a:pt x="13172" y="9007"/>
                    <a:pt x="13448" y="9297"/>
                    <a:pt x="13718" y="9587"/>
                  </a:cubicBezTo>
                  <a:cubicBezTo>
                    <a:pt x="13733" y="9986"/>
                    <a:pt x="13745" y="10388"/>
                    <a:pt x="13745" y="10800"/>
                  </a:cubicBezTo>
                  <a:cubicBezTo>
                    <a:pt x="13745" y="11212"/>
                    <a:pt x="13733" y="11614"/>
                    <a:pt x="13718" y="12012"/>
                  </a:cubicBezTo>
                  <a:moveTo>
                    <a:pt x="13185" y="16555"/>
                  </a:moveTo>
                  <a:cubicBezTo>
                    <a:pt x="12662" y="16219"/>
                    <a:pt x="12120" y="15837"/>
                    <a:pt x="11561" y="15404"/>
                  </a:cubicBezTo>
                  <a:cubicBezTo>
                    <a:pt x="11844" y="15170"/>
                    <a:pt x="12127" y="14931"/>
                    <a:pt x="12409" y="14677"/>
                  </a:cubicBezTo>
                  <a:cubicBezTo>
                    <a:pt x="12783" y="14655"/>
                    <a:pt x="13155" y="14631"/>
                    <a:pt x="13517" y="14597"/>
                  </a:cubicBezTo>
                  <a:cubicBezTo>
                    <a:pt x="13429" y="15295"/>
                    <a:pt x="13316" y="15950"/>
                    <a:pt x="13185" y="16555"/>
                  </a:cubicBezTo>
                  <a:moveTo>
                    <a:pt x="10800" y="20618"/>
                  </a:moveTo>
                  <a:cubicBezTo>
                    <a:pt x="9948" y="20618"/>
                    <a:pt x="9181" y="19410"/>
                    <a:pt x="8643" y="17481"/>
                  </a:cubicBezTo>
                  <a:cubicBezTo>
                    <a:pt x="9339" y="17072"/>
                    <a:pt x="10062" y="16573"/>
                    <a:pt x="10795" y="16011"/>
                  </a:cubicBezTo>
                  <a:cubicBezTo>
                    <a:pt x="11532" y="16576"/>
                    <a:pt x="12258" y="17070"/>
                    <a:pt x="12957" y="17481"/>
                  </a:cubicBezTo>
                  <a:cubicBezTo>
                    <a:pt x="12419" y="19410"/>
                    <a:pt x="11652" y="20618"/>
                    <a:pt x="10800" y="20618"/>
                  </a:cubicBezTo>
                  <a:moveTo>
                    <a:pt x="8083" y="14597"/>
                  </a:moveTo>
                  <a:cubicBezTo>
                    <a:pt x="8445" y="14631"/>
                    <a:pt x="8816" y="14655"/>
                    <a:pt x="9190" y="14677"/>
                  </a:cubicBezTo>
                  <a:cubicBezTo>
                    <a:pt x="9471" y="14929"/>
                    <a:pt x="9751" y="15170"/>
                    <a:pt x="10032" y="15403"/>
                  </a:cubicBezTo>
                  <a:cubicBezTo>
                    <a:pt x="9478" y="15832"/>
                    <a:pt x="8935" y="16221"/>
                    <a:pt x="8415" y="16555"/>
                  </a:cubicBezTo>
                  <a:cubicBezTo>
                    <a:pt x="8283" y="15950"/>
                    <a:pt x="8171" y="15295"/>
                    <a:pt x="8083" y="14597"/>
                  </a:cubicBezTo>
                  <a:moveTo>
                    <a:pt x="8415" y="5045"/>
                  </a:moveTo>
                  <a:cubicBezTo>
                    <a:pt x="8938" y="5381"/>
                    <a:pt x="9480" y="5762"/>
                    <a:pt x="10038" y="6196"/>
                  </a:cubicBezTo>
                  <a:cubicBezTo>
                    <a:pt x="9756" y="6430"/>
                    <a:pt x="9473" y="6670"/>
                    <a:pt x="9190" y="6924"/>
                  </a:cubicBezTo>
                  <a:cubicBezTo>
                    <a:pt x="8816" y="6945"/>
                    <a:pt x="8445" y="6969"/>
                    <a:pt x="8083" y="7003"/>
                  </a:cubicBezTo>
                  <a:cubicBezTo>
                    <a:pt x="8171" y="6305"/>
                    <a:pt x="8283" y="5650"/>
                    <a:pt x="8415" y="5045"/>
                  </a:cubicBezTo>
                  <a:moveTo>
                    <a:pt x="10800" y="982"/>
                  </a:moveTo>
                  <a:cubicBezTo>
                    <a:pt x="11652" y="982"/>
                    <a:pt x="12419" y="2191"/>
                    <a:pt x="12957" y="4119"/>
                  </a:cubicBezTo>
                  <a:cubicBezTo>
                    <a:pt x="12261" y="4528"/>
                    <a:pt x="11537" y="5027"/>
                    <a:pt x="10804" y="5589"/>
                  </a:cubicBezTo>
                  <a:cubicBezTo>
                    <a:pt x="10067" y="5024"/>
                    <a:pt x="9341" y="4530"/>
                    <a:pt x="8643" y="4119"/>
                  </a:cubicBezTo>
                  <a:cubicBezTo>
                    <a:pt x="9181" y="2191"/>
                    <a:pt x="9948" y="982"/>
                    <a:pt x="10800" y="982"/>
                  </a:cubicBezTo>
                  <a:moveTo>
                    <a:pt x="13517" y="7003"/>
                  </a:moveTo>
                  <a:cubicBezTo>
                    <a:pt x="13155" y="6969"/>
                    <a:pt x="12783" y="6945"/>
                    <a:pt x="12409" y="6924"/>
                  </a:cubicBezTo>
                  <a:cubicBezTo>
                    <a:pt x="12129" y="6671"/>
                    <a:pt x="11848" y="6430"/>
                    <a:pt x="11568" y="6198"/>
                  </a:cubicBezTo>
                  <a:cubicBezTo>
                    <a:pt x="12122" y="5768"/>
                    <a:pt x="12665" y="5379"/>
                    <a:pt x="13185" y="5045"/>
                  </a:cubicBezTo>
                  <a:cubicBezTo>
                    <a:pt x="13316" y="5650"/>
                    <a:pt x="13429" y="6305"/>
                    <a:pt x="13517" y="7003"/>
                  </a:cubicBezTo>
                  <a:moveTo>
                    <a:pt x="7112" y="7112"/>
                  </a:moveTo>
                  <a:cubicBezTo>
                    <a:pt x="6194" y="7234"/>
                    <a:pt x="5339" y="7402"/>
                    <a:pt x="4555" y="7604"/>
                  </a:cubicBezTo>
                  <a:cubicBezTo>
                    <a:pt x="3572" y="5860"/>
                    <a:pt x="3255" y="4460"/>
                    <a:pt x="3858" y="3857"/>
                  </a:cubicBezTo>
                  <a:cubicBezTo>
                    <a:pt x="4460" y="3255"/>
                    <a:pt x="5860" y="3572"/>
                    <a:pt x="7604" y="4555"/>
                  </a:cubicBezTo>
                  <a:cubicBezTo>
                    <a:pt x="7402" y="5339"/>
                    <a:pt x="7234" y="6194"/>
                    <a:pt x="7112" y="7112"/>
                  </a:cubicBezTo>
                  <a:moveTo>
                    <a:pt x="3858" y="17743"/>
                  </a:moveTo>
                  <a:cubicBezTo>
                    <a:pt x="3255" y="17140"/>
                    <a:pt x="3572" y="15740"/>
                    <a:pt x="4555" y="13996"/>
                  </a:cubicBezTo>
                  <a:cubicBezTo>
                    <a:pt x="5339" y="14198"/>
                    <a:pt x="6194" y="14366"/>
                    <a:pt x="7112" y="14488"/>
                  </a:cubicBezTo>
                  <a:cubicBezTo>
                    <a:pt x="7234" y="15406"/>
                    <a:pt x="7402" y="16261"/>
                    <a:pt x="7604" y="17045"/>
                  </a:cubicBezTo>
                  <a:cubicBezTo>
                    <a:pt x="5860" y="18028"/>
                    <a:pt x="4460" y="18345"/>
                    <a:pt x="3858" y="17743"/>
                  </a:cubicBezTo>
                  <a:moveTo>
                    <a:pt x="7003" y="13517"/>
                  </a:moveTo>
                  <a:cubicBezTo>
                    <a:pt x="6305" y="13429"/>
                    <a:pt x="5650" y="13317"/>
                    <a:pt x="5045" y="13185"/>
                  </a:cubicBezTo>
                  <a:cubicBezTo>
                    <a:pt x="5379" y="12665"/>
                    <a:pt x="5768" y="12122"/>
                    <a:pt x="6197" y="11568"/>
                  </a:cubicBezTo>
                  <a:cubicBezTo>
                    <a:pt x="6429" y="11848"/>
                    <a:pt x="6671" y="12129"/>
                    <a:pt x="6923" y="12409"/>
                  </a:cubicBezTo>
                  <a:cubicBezTo>
                    <a:pt x="6944" y="12784"/>
                    <a:pt x="6968" y="13155"/>
                    <a:pt x="7003" y="13517"/>
                  </a:cubicBezTo>
                  <a:moveTo>
                    <a:pt x="6923" y="9191"/>
                  </a:moveTo>
                  <a:cubicBezTo>
                    <a:pt x="6669" y="9473"/>
                    <a:pt x="6429" y="9756"/>
                    <a:pt x="6196" y="10039"/>
                  </a:cubicBezTo>
                  <a:cubicBezTo>
                    <a:pt x="5763" y="9481"/>
                    <a:pt x="5381" y="8938"/>
                    <a:pt x="5045" y="8415"/>
                  </a:cubicBezTo>
                  <a:cubicBezTo>
                    <a:pt x="5650" y="8283"/>
                    <a:pt x="6305" y="8171"/>
                    <a:pt x="7003" y="8084"/>
                  </a:cubicBezTo>
                  <a:cubicBezTo>
                    <a:pt x="6968" y="8445"/>
                    <a:pt x="6944" y="8816"/>
                    <a:pt x="6923" y="9191"/>
                  </a:cubicBezTo>
                  <a:moveTo>
                    <a:pt x="982" y="10800"/>
                  </a:moveTo>
                  <a:cubicBezTo>
                    <a:pt x="982" y="9948"/>
                    <a:pt x="2190" y="9181"/>
                    <a:pt x="4119" y="8644"/>
                  </a:cubicBezTo>
                  <a:cubicBezTo>
                    <a:pt x="4530" y="9342"/>
                    <a:pt x="5023" y="10067"/>
                    <a:pt x="5588" y="10805"/>
                  </a:cubicBezTo>
                  <a:cubicBezTo>
                    <a:pt x="5027" y="11537"/>
                    <a:pt x="4528" y="12262"/>
                    <a:pt x="4119" y="12956"/>
                  </a:cubicBezTo>
                  <a:cubicBezTo>
                    <a:pt x="2190" y="12419"/>
                    <a:pt x="982" y="11652"/>
                    <a:pt x="982" y="10800"/>
                  </a:cubicBezTo>
                  <a:moveTo>
                    <a:pt x="21600" y="10800"/>
                  </a:moveTo>
                  <a:cubicBezTo>
                    <a:pt x="21600" y="9624"/>
                    <a:pt x="20173" y="8571"/>
                    <a:pt x="17918" y="7853"/>
                  </a:cubicBezTo>
                  <a:cubicBezTo>
                    <a:pt x="19002" y="5750"/>
                    <a:pt x="19269" y="3995"/>
                    <a:pt x="18437" y="3163"/>
                  </a:cubicBezTo>
                  <a:cubicBezTo>
                    <a:pt x="17605" y="2332"/>
                    <a:pt x="15850" y="2598"/>
                    <a:pt x="13748" y="3682"/>
                  </a:cubicBezTo>
                  <a:cubicBezTo>
                    <a:pt x="13029" y="1427"/>
                    <a:pt x="11976" y="0"/>
                    <a:pt x="10800" y="0"/>
                  </a:cubicBezTo>
                  <a:cubicBezTo>
                    <a:pt x="9623" y="0"/>
                    <a:pt x="8571" y="1427"/>
                    <a:pt x="7852" y="3682"/>
                  </a:cubicBezTo>
                  <a:cubicBezTo>
                    <a:pt x="5750" y="2598"/>
                    <a:pt x="3995" y="2332"/>
                    <a:pt x="3163" y="3163"/>
                  </a:cubicBezTo>
                  <a:cubicBezTo>
                    <a:pt x="2331" y="3995"/>
                    <a:pt x="2598" y="5750"/>
                    <a:pt x="3682" y="7853"/>
                  </a:cubicBezTo>
                  <a:cubicBezTo>
                    <a:pt x="1426" y="8571"/>
                    <a:pt x="0" y="9624"/>
                    <a:pt x="0" y="10800"/>
                  </a:cubicBezTo>
                  <a:cubicBezTo>
                    <a:pt x="0" y="11976"/>
                    <a:pt x="1426" y="13029"/>
                    <a:pt x="3682" y="13748"/>
                  </a:cubicBezTo>
                  <a:cubicBezTo>
                    <a:pt x="2598" y="15851"/>
                    <a:pt x="2331" y="17605"/>
                    <a:pt x="3163" y="18437"/>
                  </a:cubicBezTo>
                  <a:cubicBezTo>
                    <a:pt x="3995" y="19268"/>
                    <a:pt x="5750" y="19002"/>
                    <a:pt x="7852" y="17918"/>
                  </a:cubicBezTo>
                  <a:cubicBezTo>
                    <a:pt x="8571" y="20173"/>
                    <a:pt x="9623" y="21600"/>
                    <a:pt x="10800" y="21600"/>
                  </a:cubicBezTo>
                  <a:cubicBezTo>
                    <a:pt x="11976" y="21600"/>
                    <a:pt x="13029" y="20173"/>
                    <a:pt x="13748" y="17918"/>
                  </a:cubicBezTo>
                  <a:cubicBezTo>
                    <a:pt x="15850" y="19002"/>
                    <a:pt x="17605" y="19268"/>
                    <a:pt x="18437" y="18437"/>
                  </a:cubicBezTo>
                  <a:cubicBezTo>
                    <a:pt x="19269" y="17605"/>
                    <a:pt x="19002" y="15851"/>
                    <a:pt x="17918" y="13748"/>
                  </a:cubicBezTo>
                  <a:cubicBezTo>
                    <a:pt x="20173" y="13029"/>
                    <a:pt x="21600" y="11976"/>
                    <a:pt x="21600" y="10800"/>
                  </a:cubicBezTo>
                  <a:moveTo>
                    <a:pt x="10800" y="9818"/>
                  </a:moveTo>
                  <a:cubicBezTo>
                    <a:pt x="10258" y="9818"/>
                    <a:pt x="9818" y="10258"/>
                    <a:pt x="9818" y="10800"/>
                  </a:cubicBezTo>
                  <a:cubicBezTo>
                    <a:pt x="9818" y="11342"/>
                    <a:pt x="10258" y="11782"/>
                    <a:pt x="10800" y="11782"/>
                  </a:cubicBezTo>
                  <a:cubicBezTo>
                    <a:pt x="11342" y="11782"/>
                    <a:pt x="11782" y="11342"/>
                    <a:pt x="11782" y="10800"/>
                  </a:cubicBezTo>
                  <a:cubicBezTo>
                    <a:pt x="11782" y="10258"/>
                    <a:pt x="11342" y="9818"/>
                    <a:pt x="10800" y="9818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latin typeface="Arial" panose="020B0604020202020204"/>
                <a:ea typeface="Arial" panose="020B0604020202020204"/>
                <a:cs typeface="Arial" panose="020B0604020202020204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F7BD0089-674F-CC12-9FF5-BF8AFD925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66" y="4288495"/>
            <a:ext cx="1123933" cy="155595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B2EF00D-EB83-E924-162F-A54642332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899" y="4297286"/>
            <a:ext cx="1096393" cy="155627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20FBE7A-DD27-6420-F5FA-44BF02980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0414" y="4306503"/>
            <a:ext cx="1103315" cy="154926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B21D4EE-5B06-89AB-498C-CFE113A71D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1630" y="4306503"/>
            <a:ext cx="1435343" cy="163062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0087CE6-AADE-669B-DF58-87DBFE8878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4769" y="4550345"/>
            <a:ext cx="2029065" cy="88446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D1BC348-C94A-811C-2117-087F172399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8865" y="5353607"/>
            <a:ext cx="2242851" cy="4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85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241F4C62-63FA-8524-9B95-1E51FE8297CD}"/>
              </a:ext>
            </a:extLst>
          </p:cNvPr>
          <p:cNvSpPr/>
          <p:nvPr/>
        </p:nvSpPr>
        <p:spPr>
          <a:xfrm>
            <a:off x="1049098" y="3286034"/>
            <a:ext cx="5090746" cy="3086917"/>
          </a:xfrm>
          <a:prstGeom prst="rect">
            <a:avLst/>
          </a:prstGeom>
          <a:solidFill>
            <a:srgbClr val="C5FFDF"/>
          </a:solidFill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0806BBE-75C3-EBC0-0A0A-A569FED23A71}"/>
              </a:ext>
            </a:extLst>
          </p:cNvPr>
          <p:cNvSpPr/>
          <p:nvPr/>
        </p:nvSpPr>
        <p:spPr>
          <a:xfrm>
            <a:off x="1524411" y="3636739"/>
            <a:ext cx="4140120" cy="2385507"/>
          </a:xfrm>
          <a:prstGeom prst="rect">
            <a:avLst/>
          </a:prstGeom>
          <a:solidFill>
            <a:srgbClr val="C1F686"/>
          </a:solidFill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737F440-E028-0CE3-1E38-AC00EFDC8A80}"/>
              </a:ext>
            </a:extLst>
          </p:cNvPr>
          <p:cNvSpPr/>
          <p:nvPr/>
        </p:nvSpPr>
        <p:spPr>
          <a:xfrm>
            <a:off x="1879971" y="3927094"/>
            <a:ext cx="3429000" cy="1804796"/>
          </a:xfrm>
          <a:prstGeom prst="rect">
            <a:avLst/>
          </a:prstGeom>
          <a:solidFill>
            <a:srgbClr val="92D050"/>
          </a:solidFill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F82E038-639F-18F3-DE9F-09403E149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新浪新闻</a:t>
            </a:r>
            <a:r>
              <a:rPr lang="en-US" altLang="zh-CN"/>
              <a:t>-</a:t>
            </a:r>
            <a:r>
              <a:rPr lang="zh-CN" altLang="en-US"/>
              <a:t>页面布局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1E64436-AC9C-6455-343F-384A3DF0C4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129899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latin typeface="Consolas" panose="020B0609020204030204" pitchFamily="49" charset="0"/>
              </a:rPr>
              <a:t>盒子：页面中所有的元素（标签），都可以看做是一个 </a:t>
            </a:r>
            <a:r>
              <a:rPr lang="zh-CN" altLang="en-US">
                <a:solidFill>
                  <a:srgbClr val="C00000"/>
                </a:solidFill>
                <a:latin typeface="Consolas" panose="020B0609020204030204" pitchFamily="49" charset="0"/>
              </a:rPr>
              <a:t>盒子</a:t>
            </a:r>
            <a:r>
              <a:rPr lang="zh-CN" altLang="en-US">
                <a:latin typeface="Consolas" panose="020B0609020204030204" pitchFamily="49" charset="0"/>
              </a:rPr>
              <a:t>，由盒子将页面中的元素包含在一个矩形区域内，通过盒子的视角更方便的进行页面布局</a:t>
            </a:r>
            <a:endParaRPr lang="en-US" altLang="zh-CN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latin typeface="Consolas" panose="020B0609020204030204" pitchFamily="49" charset="0"/>
              </a:rPr>
              <a:t>盒子模型组成：</a:t>
            </a:r>
            <a:r>
              <a:rPr lang="zh-CN" altLang="en-US">
                <a:solidFill>
                  <a:srgbClr val="C00000"/>
                </a:solidFill>
                <a:latin typeface="Consolas" panose="020B0609020204030204" pitchFamily="49" charset="0"/>
              </a:rPr>
              <a:t>内容区域（</a:t>
            </a:r>
            <a:r>
              <a:rPr lang="en-US" altLang="zh-CN">
                <a:solidFill>
                  <a:srgbClr val="C00000"/>
                </a:solidFill>
                <a:latin typeface="Consolas" panose="020B0609020204030204" pitchFamily="49" charset="0"/>
              </a:rPr>
              <a:t>content</a:t>
            </a:r>
            <a:r>
              <a:rPr lang="zh-CN" altLang="en-US">
                <a:solidFill>
                  <a:srgbClr val="C00000"/>
                </a:solidFill>
                <a:latin typeface="Consolas" panose="020B0609020204030204" pitchFamily="49" charset="0"/>
              </a:rPr>
              <a:t>）、内边距区域（</a:t>
            </a:r>
            <a:r>
              <a:rPr lang="en-US" altLang="zh-CN">
                <a:solidFill>
                  <a:srgbClr val="C00000"/>
                </a:solidFill>
                <a:latin typeface="Consolas" panose="020B0609020204030204" pitchFamily="49" charset="0"/>
              </a:rPr>
              <a:t>padding</a:t>
            </a:r>
            <a:r>
              <a:rPr lang="zh-CN" altLang="en-US">
                <a:solidFill>
                  <a:srgbClr val="C00000"/>
                </a:solidFill>
                <a:latin typeface="Consolas" panose="020B0609020204030204" pitchFamily="49" charset="0"/>
              </a:rPr>
              <a:t>）、边框区域（</a:t>
            </a:r>
            <a:r>
              <a:rPr lang="en-US" altLang="zh-CN">
                <a:solidFill>
                  <a:srgbClr val="C00000"/>
                </a:solidFill>
                <a:latin typeface="Consolas" panose="020B0609020204030204" pitchFamily="49" charset="0"/>
              </a:rPr>
              <a:t>border</a:t>
            </a:r>
            <a:r>
              <a:rPr lang="zh-CN" altLang="en-US">
                <a:solidFill>
                  <a:srgbClr val="C00000"/>
                </a:solidFill>
                <a:latin typeface="Consolas" panose="020B0609020204030204" pitchFamily="49" charset="0"/>
              </a:rPr>
              <a:t>）、外边距区域（</a:t>
            </a:r>
            <a:r>
              <a:rPr lang="en-US" altLang="zh-CN">
                <a:solidFill>
                  <a:srgbClr val="C00000"/>
                </a:solidFill>
                <a:latin typeface="Consolas" panose="020B0609020204030204" pitchFamily="49" charset="0"/>
              </a:rPr>
              <a:t>margin</a:t>
            </a:r>
            <a:r>
              <a:rPr lang="zh-CN" altLang="en-US">
                <a:solidFill>
                  <a:srgbClr val="C00000"/>
                </a:solidFill>
                <a:latin typeface="Consolas" panose="020B0609020204030204" pitchFamily="49" charset="0"/>
              </a:rPr>
              <a:t>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65F0933-CDC7-723E-44FB-767F9B4B603A}"/>
              </a:ext>
            </a:extLst>
          </p:cNvPr>
          <p:cNvSpPr/>
          <p:nvPr/>
        </p:nvSpPr>
        <p:spPr>
          <a:xfrm>
            <a:off x="2322578" y="4343127"/>
            <a:ext cx="2514598" cy="972730"/>
          </a:xfrm>
          <a:prstGeom prst="rect">
            <a:avLst/>
          </a:prstGeom>
          <a:solidFill>
            <a:srgbClr val="58B368"/>
          </a:solidFill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DE93472-EB30-8A61-2E22-834C92AE17EB}"/>
              </a:ext>
            </a:extLst>
          </p:cNvPr>
          <p:cNvSpPr txBox="1"/>
          <p:nvPr/>
        </p:nvSpPr>
        <p:spPr>
          <a:xfrm>
            <a:off x="3232833" y="4698687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bg1"/>
                </a:solidFill>
                <a:latin typeface="Consolas" panose="020B0609020204030204" pitchFamily="49" charset="0"/>
              </a:rPr>
              <a:t>content</a:t>
            </a:r>
            <a:endParaRPr lang="zh-CN" altLang="en-US" sz="12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4A0D8AE-1AD8-C84A-C617-106C7F807625}"/>
              </a:ext>
            </a:extLst>
          </p:cNvPr>
          <p:cNvSpPr txBox="1"/>
          <p:nvPr/>
        </p:nvSpPr>
        <p:spPr>
          <a:xfrm>
            <a:off x="1879971" y="3992422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latin typeface="Consolas" panose="020B0609020204030204" pitchFamily="49" charset="0"/>
              </a:rPr>
              <a:t>padding</a:t>
            </a:r>
            <a:endParaRPr lang="zh-CN" altLang="en-US" sz="1200" b="1" dirty="0">
              <a:latin typeface="Consolas" panose="020B060902020403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E491167-D213-1DC3-D2AC-56C63D330E0A}"/>
              </a:ext>
            </a:extLst>
          </p:cNvPr>
          <p:cNvSpPr txBox="1"/>
          <p:nvPr/>
        </p:nvSpPr>
        <p:spPr>
          <a:xfrm>
            <a:off x="1524411" y="3643417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latin typeface="Consolas" panose="020B0609020204030204" pitchFamily="49" charset="0"/>
              </a:rPr>
              <a:t>border</a:t>
            </a:r>
            <a:endParaRPr lang="zh-CN" altLang="en-US" sz="1200" b="1" dirty="0">
              <a:latin typeface="Consolas" panose="020B06090202040302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95946F1-2297-C9C2-8C44-AAB5E8924AEB}"/>
              </a:ext>
            </a:extLst>
          </p:cNvPr>
          <p:cNvSpPr txBox="1"/>
          <p:nvPr/>
        </p:nvSpPr>
        <p:spPr>
          <a:xfrm>
            <a:off x="1049098" y="3294412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latin typeface="Consolas" panose="020B0609020204030204" pitchFamily="49" charset="0"/>
              </a:rPr>
              <a:t>margin</a:t>
            </a:r>
            <a:endParaRPr lang="zh-CN" altLang="en-US" sz="1200" b="1" dirty="0">
              <a:latin typeface="Consolas" panose="020B0609020204030204" pitchFamily="49" charset="0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A4FECCB-D671-20D0-654A-9128E3025C0C}"/>
              </a:ext>
            </a:extLst>
          </p:cNvPr>
          <p:cNvCxnSpPr/>
          <p:nvPr/>
        </p:nvCxnSpPr>
        <p:spPr>
          <a:xfrm>
            <a:off x="4839465" y="4343127"/>
            <a:ext cx="0" cy="97273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BA80E6BE-6295-1F03-58DF-BC179AD6F282}"/>
              </a:ext>
            </a:extLst>
          </p:cNvPr>
          <p:cNvCxnSpPr>
            <a:cxnSpLocks/>
          </p:cNvCxnSpPr>
          <p:nvPr/>
        </p:nvCxnSpPr>
        <p:spPr>
          <a:xfrm>
            <a:off x="2322578" y="5315857"/>
            <a:ext cx="2514598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5CF573C2-3367-4C15-C780-8F12AF90627A}"/>
              </a:ext>
            </a:extLst>
          </p:cNvPr>
          <p:cNvSpPr txBox="1"/>
          <p:nvPr/>
        </p:nvSpPr>
        <p:spPr>
          <a:xfrm>
            <a:off x="4775449" y="4690992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latin typeface="Consolas" panose="020B0609020204030204" pitchFamily="49" charset="0"/>
              </a:rPr>
              <a:t>height</a:t>
            </a:r>
            <a:endParaRPr lang="zh-CN" altLang="en-US" sz="1200" dirty="0">
              <a:latin typeface="Consolas" panose="020B0609020204030204" pitchFamily="49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2DE4183-32F1-0A24-87CB-860518496C40}"/>
              </a:ext>
            </a:extLst>
          </p:cNvPr>
          <p:cNvSpPr txBox="1"/>
          <p:nvPr/>
        </p:nvSpPr>
        <p:spPr>
          <a:xfrm>
            <a:off x="3271621" y="5266843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latin typeface="Consolas" panose="020B0609020204030204" pitchFamily="49" charset="0"/>
              </a:rPr>
              <a:t>width</a:t>
            </a:r>
            <a:endParaRPr lang="zh-CN" altLang="en-US" sz="1200" dirty="0">
              <a:latin typeface="Consolas" panose="020B0609020204030204" pitchFamily="49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88F53F4-648C-4DFC-A1BE-7DAE7C8CA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494" y="3040110"/>
            <a:ext cx="3486138" cy="352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5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6" grpId="0" animBg="1"/>
      <p:bldP spid="5" grpId="0" animBg="1"/>
      <p:bldP spid="10" grpId="0"/>
      <p:bldP spid="11" grpId="0"/>
      <p:bldP spid="12" grpId="0"/>
      <p:bldP spid="3" grpId="0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F82E038-639F-18F3-DE9F-09403E149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新浪新闻</a:t>
            </a:r>
            <a:r>
              <a:rPr lang="en-US" altLang="zh-CN"/>
              <a:t>-</a:t>
            </a:r>
            <a:r>
              <a:rPr lang="zh-CN" altLang="en-US"/>
              <a:t>页面布局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1E64436-AC9C-6455-343F-384A3DF0C4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856280" cy="437426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latin typeface="Consolas" panose="020B0609020204030204" pitchFamily="49" charset="0"/>
              </a:rPr>
              <a:t>布局标签：</a:t>
            </a:r>
            <a:r>
              <a:rPr lang="zh-CN" altLang="en-US"/>
              <a:t>实际开发网页中，会大量频繁的使用 </a:t>
            </a:r>
            <a:r>
              <a:rPr lang="en-US" altLang="zh-CN"/>
              <a:t>div </a:t>
            </a:r>
            <a:r>
              <a:rPr lang="zh-CN" altLang="en-US"/>
              <a:t>和 </a:t>
            </a:r>
            <a:r>
              <a:rPr lang="en-US" altLang="zh-CN"/>
              <a:t>span </a:t>
            </a:r>
            <a:r>
              <a:rPr lang="zh-CN" altLang="en-US"/>
              <a:t>这两个没有语义的布局标签。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标签：</a:t>
            </a:r>
            <a:r>
              <a:rPr lang="en-US" altLang="zh-CN"/>
              <a:t>&lt;div&gt;  &lt;span&gt;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特点：</a:t>
            </a:r>
            <a:endParaRPr lang="en-US" altLang="zh-CN"/>
          </a:p>
          <a:p>
            <a:pPr marL="54000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400" b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div</a:t>
            </a:r>
            <a:r>
              <a:rPr lang="zh-CN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标签：</a:t>
            </a:r>
            <a:endParaRPr lang="en-US" altLang="zh-CN" sz="1400" b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073387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67" b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一行只显示一个（独占一行）</a:t>
            </a:r>
            <a:endParaRPr lang="en-US" altLang="zh-CN" sz="1467" b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073387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67" b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宽度默认是父元素的宽度，高度默认由内容撑开</a:t>
            </a:r>
            <a:endParaRPr lang="en-US" altLang="zh-CN" sz="1467" b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073387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67" b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可以设置宽高（</a:t>
            </a:r>
            <a:r>
              <a:rPr lang="en-US" altLang="zh-CN" sz="1467" b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width</a:t>
            </a:r>
            <a:r>
              <a:rPr lang="zh-CN" altLang="en-US" sz="1467" b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67" b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height</a:t>
            </a:r>
            <a:r>
              <a:rPr lang="zh-CN" altLang="en-US" sz="1467" b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en-US" altLang="zh-CN" sz="1467" b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54000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400" b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span</a:t>
            </a:r>
            <a:r>
              <a:rPr lang="zh-CN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标签：</a:t>
            </a:r>
            <a:endParaRPr lang="en-US" altLang="zh-CN" sz="1400" b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073387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67" b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一行可以显示多个</a:t>
            </a:r>
            <a:endParaRPr lang="en-US" altLang="zh-CN" sz="1467" b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073387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67" b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宽度和高度默认由内容撑开</a:t>
            </a:r>
            <a:endParaRPr lang="en-US" altLang="zh-CN" sz="1467" b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073387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67" b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不可以设置宽高（</a:t>
            </a:r>
            <a:r>
              <a:rPr lang="en-US" altLang="zh-CN" sz="1467" b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width</a:t>
            </a:r>
            <a:r>
              <a:rPr lang="zh-CN" altLang="en-US" sz="1467" b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67" b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height</a:t>
            </a:r>
            <a:r>
              <a:rPr lang="zh-CN" altLang="en-US" sz="1467" b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en-US" altLang="zh-CN"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zh-CN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1147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6C7FF79-FF39-9FA1-C442-23E50BA0F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新浪新闻</a:t>
            </a:r>
            <a:r>
              <a:rPr lang="en-US" altLang="zh-CN"/>
              <a:t>-</a:t>
            </a:r>
            <a:r>
              <a:rPr lang="zh-CN" altLang="en-US"/>
              <a:t>页面布局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271515-D220-587D-0430-FDC8F3EA7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41" y="1590102"/>
            <a:ext cx="6208495" cy="5076327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F7A8FC3-382F-5440-B6DB-5AEAD5075ECC}"/>
              </a:ext>
            </a:extLst>
          </p:cNvPr>
          <p:cNvSpPr/>
          <p:nvPr/>
        </p:nvSpPr>
        <p:spPr>
          <a:xfrm>
            <a:off x="1746644" y="2128193"/>
            <a:ext cx="4251960" cy="4529092"/>
          </a:xfrm>
          <a:prstGeom prst="rect">
            <a:avLst/>
          </a:prstGeom>
          <a:solidFill>
            <a:srgbClr val="00B05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CA69B92-DB89-E93C-3446-C7918FF20671}"/>
              </a:ext>
            </a:extLst>
          </p:cNvPr>
          <p:cNvSpPr txBox="1"/>
          <p:nvPr/>
        </p:nvSpPr>
        <p:spPr>
          <a:xfrm>
            <a:off x="7159188" y="3931074"/>
            <a:ext cx="1396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版心居中</a:t>
            </a:r>
            <a:endParaRPr lang="zh-CN" altLang="en-US" sz="24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" name="直接箭头连接符 1">
            <a:extLst>
              <a:ext uri="{FF2B5EF4-FFF2-40B4-BE49-F238E27FC236}">
                <a16:creationId xmlns:a16="http://schemas.microsoft.com/office/drawing/2014/main" id="{BA7EF9AA-7071-DC6E-080F-2D987F49E4B3}"/>
              </a:ext>
            </a:extLst>
          </p:cNvPr>
          <p:cNvCxnSpPr/>
          <p:nvPr/>
        </p:nvCxnSpPr>
        <p:spPr>
          <a:xfrm>
            <a:off x="823241" y="4189357"/>
            <a:ext cx="923263" cy="1160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2E6DF305-78F7-A611-49AD-7CF6C7455D80}"/>
              </a:ext>
            </a:extLst>
          </p:cNvPr>
          <p:cNvCxnSpPr/>
          <p:nvPr/>
        </p:nvCxnSpPr>
        <p:spPr>
          <a:xfrm>
            <a:off x="5998464" y="4195160"/>
            <a:ext cx="923263" cy="1160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67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6EEB8EA-8C1E-C1EB-0642-373BE56726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6584" y="1463040"/>
            <a:ext cx="5760538" cy="3087553"/>
          </a:xfrm>
        </p:spPr>
        <p:txBody>
          <a:bodyPr/>
          <a:lstStyle/>
          <a:p>
            <a:r>
              <a:rPr lang="en-US" altLang="zh-CN"/>
              <a:t>CSS</a:t>
            </a:r>
            <a:r>
              <a:rPr lang="zh-CN" altLang="en-US"/>
              <a:t>盒子模型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CSS</a:t>
            </a:r>
            <a:r>
              <a:rPr lang="zh-CN" altLang="en-US"/>
              <a:t>属性</a:t>
            </a:r>
          </a:p>
        </p:txBody>
      </p:sp>
      <p:sp>
        <p:nvSpPr>
          <p:cNvPr id="5" name="!!矩形: 圆角 7">
            <a:extLst>
              <a:ext uri="{FF2B5EF4-FFF2-40B4-BE49-F238E27FC236}">
                <a16:creationId xmlns:a16="http://schemas.microsoft.com/office/drawing/2014/main" id="{3E6C5D23-DD6E-308A-56D2-9E8D1430AA80}"/>
              </a:ext>
            </a:extLst>
          </p:cNvPr>
          <p:cNvSpPr/>
          <p:nvPr/>
        </p:nvSpPr>
        <p:spPr>
          <a:xfrm>
            <a:off x="5588778" y="2735508"/>
            <a:ext cx="6179550" cy="693492"/>
          </a:xfrm>
          <a:prstGeom prst="roundRect">
            <a:avLst>
              <a:gd name="adj" fmla="val 6283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组成：</a:t>
            </a:r>
            <a:r>
              <a:rPr lang="zh-CN" altLang="en-US" sz="140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内容（</a:t>
            </a:r>
            <a:r>
              <a:rPr lang="en-US" altLang="zh-CN" sz="140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content</a:t>
            </a:r>
            <a:r>
              <a:rPr lang="zh-CN" altLang="en-US" sz="140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）、内边距（</a:t>
            </a:r>
            <a:r>
              <a:rPr lang="en-US" altLang="zh-CN" sz="140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padding</a:t>
            </a:r>
            <a:r>
              <a:rPr lang="zh-CN" altLang="en-US" sz="140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）、边框（</a:t>
            </a:r>
            <a:r>
              <a:rPr lang="en-US" altLang="zh-CN" sz="140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border</a:t>
            </a:r>
            <a:r>
              <a:rPr lang="zh-CN" altLang="en-US" sz="140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）、外边距（</a:t>
            </a:r>
            <a:r>
              <a:rPr lang="en-US" altLang="zh-CN" sz="140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margin</a:t>
            </a:r>
            <a:r>
              <a:rPr lang="zh-CN" altLang="en-US" sz="140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en-US" altLang="zh-CN" sz="1400">
              <a:solidFill>
                <a:srgbClr val="C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!!矩形: 圆角 7">
            <a:extLst>
              <a:ext uri="{FF2B5EF4-FFF2-40B4-BE49-F238E27FC236}">
                <a16:creationId xmlns:a16="http://schemas.microsoft.com/office/drawing/2014/main" id="{A022D3B6-61FC-2507-528E-FD2A2D5DA26F}"/>
              </a:ext>
            </a:extLst>
          </p:cNvPr>
          <p:cNvSpPr/>
          <p:nvPr/>
        </p:nvSpPr>
        <p:spPr>
          <a:xfrm>
            <a:off x="5588778" y="3921180"/>
            <a:ext cx="6179550" cy="2607636"/>
          </a:xfrm>
          <a:prstGeom prst="roundRect">
            <a:avLst>
              <a:gd name="adj" fmla="val 2302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>
              <a:lnSpc>
                <a:spcPct val="150000"/>
              </a:lnSpc>
            </a:pP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width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：设置宽度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height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：设置高度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border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：设置边框的属性，如：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1px solid #000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；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padding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：内边距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margin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：外边距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注意：如果只需要设置某一个方位的边框、内边距、外边距，可以在属性名后加上 </a:t>
            </a:r>
            <a:r>
              <a:rPr lang="en-US" altLang="zh-CN" sz="140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–</a:t>
            </a:r>
            <a:r>
              <a:rPr lang="zh-CN" altLang="en-US" sz="140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位置，如：</a:t>
            </a:r>
            <a:r>
              <a:rPr lang="en-US" altLang="zh-CN" sz="140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padding-top</a:t>
            </a:r>
            <a:r>
              <a:rPr lang="zh-CN" altLang="en-US" sz="140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padding-left</a:t>
            </a:r>
            <a:r>
              <a:rPr lang="zh-CN" altLang="en-US" sz="140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padding-right …</a:t>
            </a:r>
          </a:p>
          <a:p>
            <a:pPr>
              <a:lnSpc>
                <a:spcPct val="15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07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F309487-57E8-B6A0-F89F-893F5D5C2F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表格、表单标签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5969539-680A-296B-8A4C-CD009911882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5466080" cy="1071905"/>
          </a:xfrm>
        </p:spPr>
        <p:txBody>
          <a:bodyPr/>
          <a:lstStyle/>
          <a:p>
            <a:r>
              <a:rPr lang="zh-CN" altLang="en-US"/>
              <a:t>表格标签</a:t>
            </a:r>
            <a:endParaRPr lang="en-US" altLang="zh-CN"/>
          </a:p>
          <a:p>
            <a:r>
              <a:rPr lang="zh-CN" altLang="en-US"/>
              <a:t>表单标签</a:t>
            </a:r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9BA3001-303C-993B-DB4E-D269ABCF54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6181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F309487-57E8-B6A0-F89F-893F5D5C2F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表格、表单标签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5969539-680A-296B-8A4C-CD009911882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5466080" cy="1071905"/>
          </a:xfrm>
        </p:spPr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表格标签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表单标签</a:t>
            </a:r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9BA3001-303C-993B-DB4E-D269ABCF54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5904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9A0487C-851E-B215-EC5B-D7397A4B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表格标签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40F77A-10A8-44D3-28E0-C9BFF0D4A2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场景：在网页中以表格（行、列）形式整齐展示数据，如：班级表。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标签：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5322B50-FA8B-C2B5-1112-44FD753C5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455" y="5484786"/>
            <a:ext cx="5108718" cy="112971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83F1B68-AA5E-F4A5-9028-A6884F8609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68"/>
          <a:stretch/>
        </p:blipFill>
        <p:spPr>
          <a:xfrm>
            <a:off x="6927736" y="833092"/>
            <a:ext cx="4982547" cy="2035137"/>
          </a:xfrm>
          <a:prstGeom prst="rect">
            <a:avLst/>
          </a:prstGeom>
          <a:effectLst>
            <a:glow rad="101600">
              <a:schemeClr val="tx1">
                <a:lumMod val="50000"/>
                <a:lumOff val="50000"/>
                <a:alpha val="60000"/>
              </a:schemeClr>
            </a:glow>
          </a:effectLst>
        </p:spPr>
      </p:pic>
      <p:graphicFrame>
        <p:nvGraphicFramePr>
          <p:cNvPr id="12" name="表格 16">
            <a:extLst>
              <a:ext uri="{FF2B5EF4-FFF2-40B4-BE49-F238E27FC236}">
                <a16:creationId xmlns:a16="http://schemas.microsoft.com/office/drawing/2014/main" id="{87E9BCCC-F95D-9444-96BF-6B47D1F7F6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933631"/>
              </p:ext>
            </p:extLst>
          </p:nvPr>
        </p:nvGraphicFramePr>
        <p:xfrm>
          <a:off x="782321" y="2521671"/>
          <a:ext cx="10698799" cy="263050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83709">
                  <a:extLst>
                    <a:ext uri="{9D8B030D-6E8A-4147-A177-3AD203B41FA5}">
                      <a16:colId xmlns:a16="http://schemas.microsoft.com/office/drawing/2014/main" val="3508902338"/>
                    </a:ext>
                  </a:extLst>
                </a:gridCol>
                <a:gridCol w="3340329">
                  <a:extLst>
                    <a:ext uri="{9D8B030D-6E8A-4147-A177-3AD203B41FA5}">
                      <a16:colId xmlns:a16="http://schemas.microsoft.com/office/drawing/2014/main" val="2873289466"/>
                    </a:ext>
                  </a:extLst>
                </a:gridCol>
                <a:gridCol w="5674761">
                  <a:extLst>
                    <a:ext uri="{9D8B030D-6E8A-4147-A177-3AD203B41FA5}">
                      <a16:colId xmlns:a16="http://schemas.microsoft.com/office/drawing/2014/main" val="2815078727"/>
                    </a:ext>
                  </a:extLst>
                </a:gridCol>
              </a:tblGrid>
              <a:tr h="2789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标签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描述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属性</a:t>
                      </a:r>
                      <a:r>
                        <a:rPr lang="en-US" altLang="zh-CN" sz="1600"/>
                        <a:t>/</a:t>
                      </a:r>
                      <a:r>
                        <a:rPr lang="zh-CN" altLang="en-US" sz="1600"/>
                        <a:t>备注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496569"/>
                  </a:ext>
                </a:extLst>
              </a:tr>
              <a:tr h="39600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3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&lt;table&gt;</a:t>
                      </a:r>
                      <a:endParaRPr lang="zh-CN" altLang="en-US" sz="130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rgbClr val="F4E9E9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定义表格整体，可以包裹多个 </a:t>
                      </a:r>
                      <a:r>
                        <a:rPr lang="en-US" altLang="zh-CN" sz="13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&lt;tr&gt;</a:t>
                      </a:r>
                      <a:endParaRPr lang="zh-CN" altLang="en-US" sz="130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>
                        <a:buFont typeface="Wingdings" panose="05000000000000000000" pitchFamily="2" charset="2"/>
                        <a:buNone/>
                      </a:pPr>
                      <a:r>
                        <a:rPr lang="en-US" altLang="zh-CN" sz="1300" b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</a:rPr>
                        <a:t>border</a:t>
                      </a:r>
                      <a:r>
                        <a:rPr lang="zh-CN" altLang="en-US" sz="1300" b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</a:rPr>
                        <a:t>：</a:t>
                      </a:r>
                      <a:r>
                        <a:rPr lang="zh-CN" altLang="en-US" sz="13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</a:rPr>
                        <a:t>规定表格边框的宽度</a:t>
                      </a:r>
                      <a:endParaRPr lang="en-US" altLang="zh-CN" sz="13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panose="020B0609020204030204" pitchFamily="49" charset="0"/>
                        <a:ea typeface="阿里巴巴普惠体" panose="00020600040101010101"/>
                      </a:endParaRPr>
                    </a:p>
                  </a:txBody>
                  <a:tcPr anchor="ctr"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598774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rgbClr val="F4E9E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</a:rPr>
                        <a:t>width</a:t>
                      </a:r>
                      <a:r>
                        <a:rPr lang="zh-CN" altLang="en-US" sz="1300" b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</a:rPr>
                        <a:t>：</a:t>
                      </a:r>
                      <a:r>
                        <a:rPr lang="zh-CN" altLang="en-US" sz="1300" b="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  <a:cs typeface="+mn-cs"/>
                        </a:rPr>
                        <a:t>规定表格的宽度</a:t>
                      </a:r>
                      <a:endParaRPr lang="en-US" altLang="zh-CN" sz="1300" b="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panose="020B0609020204030204" pitchFamily="49" charset="0"/>
                        <a:ea typeface="阿里巴巴普惠体" panose="00020600040101010101"/>
                        <a:cs typeface="+mn-cs"/>
                      </a:endParaRPr>
                    </a:p>
                  </a:txBody>
                  <a:tcPr anchor="ctr"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154619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algn="ctr"/>
                      <a:endParaRPr lang="zh-CN" altLang="en-US" sz="130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rgbClr val="F4E9E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3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 kern="12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  <a:cs typeface="+mn-cs"/>
                        </a:rPr>
                        <a:t>cellspacing: </a:t>
                      </a:r>
                      <a:r>
                        <a:rPr lang="zh-CN" altLang="en-US" sz="1300" b="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  <a:cs typeface="+mn-cs"/>
                        </a:rPr>
                        <a:t>规定单元之间的空间。</a:t>
                      </a:r>
                      <a:endParaRPr lang="en-US" altLang="zh-CN" sz="1300" b="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panose="020B0609020204030204" pitchFamily="49" charset="0"/>
                        <a:ea typeface="阿里巴巴普惠体" panose="00020600040101010101"/>
                        <a:cs typeface="+mn-cs"/>
                      </a:endParaRPr>
                    </a:p>
                  </a:txBody>
                  <a:tcPr anchor="ctr"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8686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&lt;tr&gt;</a:t>
                      </a:r>
                      <a:endParaRPr lang="zh-CN" altLang="en-US" sz="130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表格的行，可以包裹多个 </a:t>
                      </a:r>
                      <a:r>
                        <a:rPr lang="en-US" altLang="zh-CN" sz="13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&lt;td&gt;</a:t>
                      </a:r>
                      <a:endParaRPr lang="zh-CN" altLang="en-US" sz="130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>
                        <a:buFont typeface="Wingdings" panose="05000000000000000000" pitchFamily="2" charset="2"/>
                        <a:buNone/>
                      </a:pPr>
                      <a:endParaRPr lang="en-US" altLang="zh-CN" sz="13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panose="020B0609020204030204" pitchFamily="49" charset="0"/>
                        <a:ea typeface="阿里巴巴普惠体" panose="00020600040101010101"/>
                      </a:endParaRPr>
                    </a:p>
                  </a:txBody>
                  <a:tcPr anchor="ctr"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61467"/>
                  </a:ext>
                </a:extLst>
              </a:tr>
              <a:tr h="603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&lt;td&gt;</a:t>
                      </a:r>
                      <a:endParaRPr lang="zh-CN" altLang="en-US" sz="130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表格单元格</a:t>
                      </a:r>
                      <a:r>
                        <a:rPr lang="en-US" altLang="zh-CN" sz="1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zh-CN" altLang="en-US" sz="1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普通</a:t>
                      </a:r>
                      <a:r>
                        <a:rPr lang="en-US" altLang="zh-CN" sz="1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)</a:t>
                      </a:r>
                      <a:r>
                        <a:rPr lang="zh-CN" altLang="en-US" sz="1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，可以包裹内容</a:t>
                      </a:r>
                    </a:p>
                  </a:txBody>
                  <a:tcPr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3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</a:rPr>
                        <a:t>如果是表头单元格，可以替换为 </a:t>
                      </a:r>
                      <a:r>
                        <a:rPr lang="en-US" altLang="zh-CN" sz="1300" b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</a:rPr>
                        <a:t>&lt;th&gt;</a:t>
                      </a:r>
                    </a:p>
                  </a:txBody>
                  <a:tcPr anchor="ctr"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903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45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884F7D5-5401-342D-1866-44CA948C10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6584" y="1463040"/>
            <a:ext cx="5760538" cy="2633472"/>
          </a:xfrm>
        </p:spPr>
        <p:txBody>
          <a:bodyPr/>
          <a:lstStyle/>
          <a:p>
            <a:pPr>
              <a:lnSpc>
                <a:spcPct val="250000"/>
              </a:lnSpc>
              <a:spcBef>
                <a:spcPts val="600"/>
              </a:spcBef>
            </a:pPr>
            <a:r>
              <a:rPr lang="zh-CN" altLang="en-US"/>
              <a:t>表格标签</a:t>
            </a:r>
          </a:p>
        </p:txBody>
      </p:sp>
      <p:sp>
        <p:nvSpPr>
          <p:cNvPr id="6" name="!!矩形: 圆角 7">
            <a:extLst>
              <a:ext uri="{FF2B5EF4-FFF2-40B4-BE49-F238E27FC236}">
                <a16:creationId xmlns:a16="http://schemas.microsoft.com/office/drawing/2014/main" id="{5D55EA72-DC05-43D3-DE0D-5072C153DA65}"/>
              </a:ext>
            </a:extLst>
          </p:cNvPr>
          <p:cNvSpPr/>
          <p:nvPr/>
        </p:nvSpPr>
        <p:spPr>
          <a:xfrm>
            <a:off x="5559682" y="3196978"/>
            <a:ext cx="5944964" cy="1480645"/>
          </a:xfrm>
          <a:prstGeom prst="roundRect">
            <a:avLst>
              <a:gd name="adj" fmla="val 4732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&lt;table&gt;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：定义表格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&lt;tr&gt;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：定义表格中的行，一个 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&lt;tr&gt; 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表示一行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&lt;th&gt;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：表示表头单元格，具有加粗居中效果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&lt;td&gt;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：表示普通单元格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54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F309487-57E8-B6A0-F89F-893F5D5C2F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表格、表单标签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5969539-680A-296B-8A4C-CD009911882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5466080" cy="1071905"/>
          </a:xfrm>
        </p:spPr>
        <p:txBody>
          <a:bodyPr/>
          <a:lstStyle/>
          <a:p>
            <a:r>
              <a:rPr lang="zh-CN" altLang="en-US"/>
              <a:t>表格标签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表单标签</a:t>
            </a:r>
            <a:endParaRPr lang="en-US" altLang="zh-CN">
              <a:solidFill>
                <a:srgbClr val="C00000"/>
              </a:solidFill>
            </a:endParaRPr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9BA3001-303C-993B-DB4E-D269ABCF54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06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0F81D5A-6F72-1F12-DE73-4EDDE8225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表单标签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34FB969-7335-100B-2F47-C6A5C76190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场景：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在网页中主要负责数据采集功能，</a:t>
            </a:r>
            <a:r>
              <a:rPr lang="zh-CN" altLang="en-US"/>
              <a:t>如</a:t>
            </a:r>
            <a:r>
              <a:rPr lang="en-US" altLang="zh-CN"/>
              <a:t> </a:t>
            </a:r>
            <a:r>
              <a:rPr lang="zh-CN" altLang="en-US"/>
              <a:t>注册、登录等数据采集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标签：</a:t>
            </a:r>
            <a:r>
              <a:rPr lang="en-US" altLang="zh-CN"/>
              <a:t>&lt;form&gt;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表单项：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不同类型的 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input 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元素、下拉列表、文本域等。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48000" lvl="2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400" b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4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&lt;input&gt;</a:t>
            </a:r>
            <a:r>
              <a:rPr lang="zh-CN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：定义表单项，通过</a:t>
            </a:r>
            <a:r>
              <a:rPr lang="en-US" altLang="zh-CN" sz="1400" b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type</a:t>
            </a:r>
            <a:r>
              <a:rPr lang="zh-CN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属性控制输入形式</a:t>
            </a:r>
            <a:endParaRPr lang="en-US" altLang="zh-CN" sz="1400" b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48000" lvl="2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400" b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4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&lt;select&gt;</a:t>
            </a:r>
            <a:r>
              <a:rPr lang="zh-CN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：定义下拉列表</a:t>
            </a:r>
            <a:endParaRPr lang="en-US" altLang="zh-CN" sz="1400" b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48000" lvl="2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400" b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4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&lt;textarea&gt;</a:t>
            </a:r>
            <a:r>
              <a:rPr lang="zh-CN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：定义文本域</a:t>
            </a:r>
            <a:endParaRPr lang="en-US" altLang="zh-CN" sz="1400" b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属性：</a:t>
            </a:r>
            <a:endParaRPr lang="en-US" altLang="zh-CN"/>
          </a:p>
          <a:p>
            <a:pPr marL="648000" lvl="2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4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action</a:t>
            </a:r>
            <a:r>
              <a:rPr lang="zh-CN" altLang="en-US" sz="14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zh-CN" altLang="en-US" sz="1400" b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规定当提交表单时向何处发送表单数据，</a:t>
            </a: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URL</a:t>
            </a:r>
          </a:p>
          <a:p>
            <a:pPr marL="648000" lvl="2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4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method</a:t>
            </a:r>
            <a:r>
              <a:rPr lang="zh-CN" altLang="en-US" sz="14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zh-CN" altLang="en-US" sz="1400" b="0">
                <a:solidFill>
                  <a:schemeClr val="tx1">
                    <a:lumMod val="85000"/>
                    <a:lumOff val="15000"/>
                  </a:schemeClr>
                </a:solidFill>
                <a:ea typeface="阿里巴巴普惠体" panose="00020600040101010101"/>
              </a:rPr>
              <a:t>规定用于发送表单数据的方式。</a:t>
            </a: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GET</a:t>
            </a:r>
            <a:r>
              <a:rPr lang="zh-CN" altLang="en-US" sz="1400" b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POST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69DD0B-E352-B9BB-99CC-8F2AF39A6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933" y="1180728"/>
            <a:ext cx="2741155" cy="2025347"/>
          </a:xfrm>
          <a:prstGeom prst="roundRect">
            <a:avLst>
              <a:gd name="adj" fmla="val 3644"/>
            </a:avLst>
          </a:prstGeom>
          <a:ln w="6350">
            <a:solidFill>
              <a:schemeClr val="tx1"/>
            </a:solidFill>
            <a:prstDash val="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A6498C9-467A-5CE0-D467-08ED47A3D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0278" y="1704701"/>
            <a:ext cx="2587820" cy="2168173"/>
          </a:xfrm>
          <a:prstGeom prst="roundRect">
            <a:avLst>
              <a:gd name="adj" fmla="val 3865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C289262A-2475-F13C-12A4-499FB7A74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577" y="2125750"/>
            <a:ext cx="3865780" cy="4232094"/>
          </a:xfrm>
          <a:prstGeom prst="roundRect">
            <a:avLst>
              <a:gd name="adj" fmla="val 2111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8575DFB-5A25-D71A-7768-DACBF8140252}"/>
              </a:ext>
            </a:extLst>
          </p:cNvPr>
          <p:cNvSpPr/>
          <p:nvPr/>
        </p:nvSpPr>
        <p:spPr>
          <a:xfrm>
            <a:off x="8211443" y="2218350"/>
            <a:ext cx="3631224" cy="395653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C5450A2-E1C3-F8AE-2B6F-5629E6A879D2}"/>
              </a:ext>
            </a:extLst>
          </p:cNvPr>
          <p:cNvSpPr/>
          <p:nvPr/>
        </p:nvSpPr>
        <p:spPr>
          <a:xfrm>
            <a:off x="8211443" y="2626972"/>
            <a:ext cx="3631224" cy="395653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ACAAD9F-7394-8904-7B90-5C69BCADB7AE}"/>
              </a:ext>
            </a:extLst>
          </p:cNvPr>
          <p:cNvSpPr/>
          <p:nvPr/>
        </p:nvSpPr>
        <p:spPr>
          <a:xfrm>
            <a:off x="8210439" y="3031417"/>
            <a:ext cx="3631224" cy="395653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513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2317C797-3C76-B2BC-A00D-DA4F48FD1E37}"/>
              </a:ext>
            </a:extLst>
          </p:cNvPr>
          <p:cNvGrpSpPr/>
          <p:nvPr/>
        </p:nvGrpSpPr>
        <p:grpSpPr>
          <a:xfrm>
            <a:off x="6628651" y="2542859"/>
            <a:ext cx="322419" cy="391123"/>
            <a:chOff x="2366233" y="3426339"/>
            <a:chExt cx="1737228" cy="2140326"/>
          </a:xfrm>
        </p:grpSpPr>
        <p:sp>
          <p:nvSpPr>
            <p:cNvPr id="13" name="圆角矩形 63">
              <a:extLst>
                <a:ext uri="{FF2B5EF4-FFF2-40B4-BE49-F238E27FC236}">
                  <a16:creationId xmlns:a16="http://schemas.microsoft.com/office/drawing/2014/main" id="{FF449444-6BB9-7767-EC0D-D9D4514AC19E}"/>
                </a:ext>
              </a:extLst>
            </p:cNvPr>
            <p:cNvSpPr/>
            <p:nvPr/>
          </p:nvSpPr>
          <p:spPr>
            <a:xfrm rot="2700000">
              <a:off x="2373530" y="3419042"/>
              <a:ext cx="1722634" cy="1737228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84000">
                  <a:srgbClr val="67FECF"/>
                </a:gs>
              </a:gsLst>
              <a:lin ang="3000000" scaled="0"/>
            </a:gradFill>
            <a:ln>
              <a:noFill/>
            </a:ln>
            <a:effectLst>
              <a:glow rad="63500">
                <a:schemeClr val="tx1">
                  <a:lumMod val="50000"/>
                  <a:lumOff val="50000"/>
                  <a:alpha val="40000"/>
                </a:schemeClr>
              </a:glow>
              <a:outerShdw blurRad="203200" dist="38100" dir="5400000" sx="101000" sy="101000" algn="t" rotWithShape="0">
                <a:schemeClr val="accent1">
                  <a:lumMod val="60000"/>
                  <a:lumOff val="40000"/>
                  <a:alpha val="5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00" dirty="0">
                <a:solidFill>
                  <a:srgbClr val="FFFFFF"/>
                </a:solidFill>
                <a:ea typeface="inpin heiti" panose="00000500000000000000" pitchFamily="2" charset="-122"/>
                <a:sym typeface="+mn-lt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C88083F-C82A-2C40-CC2B-BD55EDAE3872}"/>
                </a:ext>
              </a:extLst>
            </p:cNvPr>
            <p:cNvSpPr txBox="1"/>
            <p:nvPr/>
          </p:nvSpPr>
          <p:spPr>
            <a:xfrm>
              <a:off x="2658392" y="4050855"/>
              <a:ext cx="1152909" cy="15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3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HTML</a:t>
              </a:r>
              <a:endParaRPr lang="zh-CN" altLang="en-US" sz="1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F07EC15-6825-AE2B-1985-C7AFCFFB338F}"/>
                </a:ext>
              </a:extLst>
            </p:cNvPr>
            <p:cNvSpPr txBox="1"/>
            <p:nvPr/>
          </p:nvSpPr>
          <p:spPr>
            <a:xfrm>
              <a:off x="2900184" y="4518481"/>
              <a:ext cx="669327" cy="673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结构</a:t>
              </a:r>
              <a:endParaRPr lang="zh-CN" altLang="en-US" sz="1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30CBBA2-8245-3A75-E690-8AD1B0B451E9}"/>
              </a:ext>
            </a:extLst>
          </p:cNvPr>
          <p:cNvGrpSpPr/>
          <p:nvPr/>
        </p:nvGrpSpPr>
        <p:grpSpPr>
          <a:xfrm>
            <a:off x="6165226" y="2560454"/>
            <a:ext cx="322419" cy="346092"/>
            <a:chOff x="5485951" y="3426338"/>
            <a:chExt cx="1737228" cy="1893904"/>
          </a:xfrm>
        </p:grpSpPr>
        <p:sp>
          <p:nvSpPr>
            <p:cNvPr id="17" name="圆角矩形 63">
              <a:extLst>
                <a:ext uri="{FF2B5EF4-FFF2-40B4-BE49-F238E27FC236}">
                  <a16:creationId xmlns:a16="http://schemas.microsoft.com/office/drawing/2014/main" id="{8E5318A3-E29B-BC76-B7E4-F9E74AB3D536}"/>
                </a:ext>
              </a:extLst>
            </p:cNvPr>
            <p:cNvSpPr/>
            <p:nvPr/>
          </p:nvSpPr>
          <p:spPr>
            <a:xfrm rot="2700000">
              <a:off x="5493248" y="3419041"/>
              <a:ext cx="1722634" cy="1737228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84000">
                  <a:srgbClr val="67FECF"/>
                </a:gs>
              </a:gsLst>
              <a:lin ang="3000000" scaled="0"/>
            </a:gradFill>
            <a:ln>
              <a:noFill/>
            </a:ln>
            <a:effectLst>
              <a:glow rad="63500">
                <a:schemeClr val="tx1">
                  <a:lumMod val="50000"/>
                  <a:lumOff val="50000"/>
                  <a:alpha val="40000"/>
                </a:schemeClr>
              </a:glow>
              <a:outerShdw blurRad="203200" dist="38100" dir="5400000" sx="101000" sy="101000" algn="t" rotWithShape="0">
                <a:schemeClr val="accent1">
                  <a:lumMod val="60000"/>
                  <a:lumOff val="40000"/>
                  <a:alpha val="5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00" dirty="0">
                <a:solidFill>
                  <a:srgbClr val="FFFFFF"/>
                </a:solidFill>
                <a:ea typeface="inpin heiti" panose="00000500000000000000" pitchFamily="2" charset="-122"/>
                <a:sym typeface="+mn-lt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0509504-BBE4-8DF4-9BB2-6C6D2AD2D025}"/>
                </a:ext>
              </a:extLst>
            </p:cNvPr>
            <p:cNvSpPr txBox="1"/>
            <p:nvPr/>
          </p:nvSpPr>
          <p:spPr>
            <a:xfrm>
              <a:off x="5936408" y="4057070"/>
              <a:ext cx="836315" cy="1263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3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CSS</a:t>
              </a:r>
              <a:endParaRPr lang="zh-CN" altLang="en-US" sz="1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94EDA820-6DC0-6C86-8A53-D22B2F27399F}"/>
                </a:ext>
              </a:extLst>
            </p:cNvPr>
            <p:cNvSpPr txBox="1"/>
            <p:nvPr/>
          </p:nvSpPr>
          <p:spPr>
            <a:xfrm>
              <a:off x="6060754" y="4518486"/>
              <a:ext cx="660054" cy="673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表现</a:t>
              </a:r>
              <a:endParaRPr lang="zh-CN" altLang="en-US" sz="1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BA788B0-2937-42C3-E48C-A78988ADD083}"/>
              </a:ext>
            </a:extLst>
          </p:cNvPr>
          <p:cNvGrpSpPr/>
          <p:nvPr/>
        </p:nvGrpSpPr>
        <p:grpSpPr>
          <a:xfrm>
            <a:off x="6096000" y="3380404"/>
            <a:ext cx="352115" cy="322689"/>
            <a:chOff x="8605669" y="3426337"/>
            <a:chExt cx="1897235" cy="1765837"/>
          </a:xfrm>
        </p:grpSpPr>
        <p:sp>
          <p:nvSpPr>
            <p:cNvPr id="21" name="圆角矩形 63">
              <a:extLst>
                <a:ext uri="{FF2B5EF4-FFF2-40B4-BE49-F238E27FC236}">
                  <a16:creationId xmlns:a16="http://schemas.microsoft.com/office/drawing/2014/main" id="{8DF98DDD-5FEA-F0C4-9B49-EA99F91689AD}"/>
                </a:ext>
              </a:extLst>
            </p:cNvPr>
            <p:cNvSpPr/>
            <p:nvPr/>
          </p:nvSpPr>
          <p:spPr>
            <a:xfrm rot="2700000">
              <a:off x="8612966" y="3419040"/>
              <a:ext cx="1722634" cy="1737228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84000">
                  <a:srgbClr val="67FECF"/>
                </a:gs>
              </a:gsLst>
              <a:lin ang="3000000" scaled="0"/>
            </a:gradFill>
            <a:ln>
              <a:noFill/>
            </a:ln>
            <a:effectLst>
              <a:glow rad="63500">
                <a:schemeClr val="tx1">
                  <a:lumMod val="50000"/>
                  <a:lumOff val="50000"/>
                  <a:alpha val="40000"/>
                </a:schemeClr>
              </a:glow>
              <a:outerShdw blurRad="203200" dist="38100" dir="5400000" sx="101000" sy="101000" algn="t" rotWithShape="0">
                <a:schemeClr val="accent1">
                  <a:lumMod val="60000"/>
                  <a:lumOff val="40000"/>
                  <a:alpha val="5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00" dirty="0">
                <a:solidFill>
                  <a:srgbClr val="FFFFFF"/>
                </a:solidFill>
                <a:ea typeface="inpin heiti" panose="00000500000000000000" pitchFamily="2" charset="-122"/>
                <a:sym typeface="+mn-lt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9043B4A7-181F-52C4-1DE6-9B1065B0BB6C}"/>
                </a:ext>
              </a:extLst>
            </p:cNvPr>
            <p:cNvSpPr txBox="1"/>
            <p:nvPr/>
          </p:nvSpPr>
          <p:spPr>
            <a:xfrm>
              <a:off x="8608288" y="4007201"/>
              <a:ext cx="1894616" cy="1010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3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JavaScript</a:t>
              </a:r>
              <a:endParaRPr lang="zh-CN" altLang="en-US" sz="3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9C07E6D-4C47-DA14-FD4A-B6075F0BB561}"/>
                </a:ext>
              </a:extLst>
            </p:cNvPr>
            <p:cNvSpPr txBox="1"/>
            <p:nvPr/>
          </p:nvSpPr>
          <p:spPr>
            <a:xfrm>
              <a:off x="9179492" y="4518479"/>
              <a:ext cx="704447" cy="673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行为</a:t>
              </a:r>
              <a:endParaRPr lang="zh-CN" altLang="en-US" sz="1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01A0F2A-ECF2-C2D6-B957-0F162D547243}"/>
              </a:ext>
            </a:extLst>
          </p:cNvPr>
          <p:cNvGrpSpPr/>
          <p:nvPr/>
        </p:nvGrpSpPr>
        <p:grpSpPr>
          <a:xfrm>
            <a:off x="6588510" y="3328668"/>
            <a:ext cx="433199" cy="407592"/>
            <a:chOff x="3383301" y="4971185"/>
            <a:chExt cx="1323165" cy="1244953"/>
          </a:xfrm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grpSpPr>
        <p:sp>
          <p:nvSpPr>
            <p:cNvPr id="25" name="圆角矩形 63">
              <a:extLst>
                <a:ext uri="{FF2B5EF4-FFF2-40B4-BE49-F238E27FC236}">
                  <a16:creationId xmlns:a16="http://schemas.microsoft.com/office/drawing/2014/main" id="{D8DA50BF-4464-3D8D-4495-E486364A7DBB}"/>
                </a:ext>
              </a:extLst>
            </p:cNvPr>
            <p:cNvSpPr/>
            <p:nvPr/>
          </p:nvSpPr>
          <p:spPr>
            <a:xfrm rot="2700000">
              <a:off x="3418639" y="4965913"/>
              <a:ext cx="1244953" cy="1255498"/>
            </a:xfrm>
            <a:prstGeom prst="roundRect">
              <a:avLst/>
            </a:prstGeom>
            <a:gradFill>
              <a:gsLst>
                <a:gs pos="79000">
                  <a:schemeClr val="accent2">
                    <a:lumMod val="60000"/>
                    <a:lumOff val="40000"/>
                    <a:alpha val="58000"/>
                  </a:schemeClr>
                </a:gs>
                <a:gs pos="0">
                  <a:srgbClr val="AF76B0"/>
                </a:gs>
              </a:gsLst>
              <a:lin ang="3000000" scaled="0"/>
            </a:gradFill>
            <a:ln>
              <a:noFill/>
            </a:ln>
            <a:effectLst>
              <a:outerShdw blurRad="203200" dist="38100" dir="5400000" sx="101000" sy="101000" algn="t" rotWithShape="0">
                <a:schemeClr val="accent2">
                  <a:lumMod val="60000"/>
                  <a:lumOff val="40000"/>
                  <a:alpha val="5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00" dirty="0">
                <a:solidFill>
                  <a:srgbClr val="FFFFFF"/>
                </a:solidFill>
                <a:ea typeface="inpin heiti" panose="00000500000000000000" pitchFamily="2" charset="-122"/>
                <a:sym typeface="+mn-lt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77D2FCD-F9E2-5786-82A8-96A34D2AC042}"/>
                </a:ext>
              </a:extLst>
            </p:cNvPr>
            <p:cNvSpPr txBox="1"/>
            <p:nvPr/>
          </p:nvSpPr>
          <p:spPr>
            <a:xfrm>
              <a:off x="3719652" y="5286709"/>
              <a:ext cx="720739" cy="329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Vue</a:t>
              </a:r>
              <a:endParaRPr lang="zh-CN" altLang="en-US" sz="1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BF64521D-893D-3D01-F349-361888584DBA}"/>
                </a:ext>
              </a:extLst>
            </p:cNvPr>
            <p:cNvSpPr txBox="1"/>
            <p:nvPr/>
          </p:nvSpPr>
          <p:spPr>
            <a:xfrm>
              <a:off x="3383301" y="5607697"/>
              <a:ext cx="1323165" cy="345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简化</a:t>
              </a:r>
              <a:r>
                <a:rPr lang="en-US" altLang="zh-CN" sz="1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JavaScript</a:t>
              </a:r>
              <a:r>
                <a:rPr lang="zh-CN" altLang="en-US" sz="1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的开发框架</a:t>
              </a:r>
              <a:endParaRPr lang="zh-CN" altLang="en-US" sz="1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67F9314-B4C2-C545-6C62-FA1C95B087BF}"/>
              </a:ext>
            </a:extLst>
          </p:cNvPr>
          <p:cNvGrpSpPr/>
          <p:nvPr/>
        </p:nvGrpSpPr>
        <p:grpSpPr>
          <a:xfrm>
            <a:off x="6306136" y="4150075"/>
            <a:ext cx="392494" cy="389197"/>
            <a:chOff x="3479046" y="4810710"/>
            <a:chExt cx="1577241" cy="1563994"/>
          </a:xfrm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grpSpPr>
        <p:sp>
          <p:nvSpPr>
            <p:cNvPr id="29" name="圆角矩形 63">
              <a:extLst>
                <a:ext uri="{FF2B5EF4-FFF2-40B4-BE49-F238E27FC236}">
                  <a16:creationId xmlns:a16="http://schemas.microsoft.com/office/drawing/2014/main" id="{52E59E3E-5BD9-14A1-07BB-36C7C0871237}"/>
                </a:ext>
              </a:extLst>
            </p:cNvPr>
            <p:cNvSpPr/>
            <p:nvPr/>
          </p:nvSpPr>
          <p:spPr>
            <a:xfrm rot="2700000">
              <a:off x="3485670" y="4804086"/>
              <a:ext cx="1563994" cy="1577241"/>
            </a:xfrm>
            <a:prstGeom prst="roundRect">
              <a:avLst/>
            </a:prstGeom>
            <a:gradFill>
              <a:gsLst>
                <a:gs pos="79000">
                  <a:schemeClr val="accent2">
                    <a:lumMod val="60000"/>
                    <a:lumOff val="40000"/>
                    <a:alpha val="58000"/>
                  </a:schemeClr>
                </a:gs>
                <a:gs pos="0">
                  <a:srgbClr val="AF76B0"/>
                </a:gs>
              </a:gsLst>
              <a:lin ang="3000000" scaled="0"/>
            </a:gradFill>
            <a:ln>
              <a:noFill/>
            </a:ln>
            <a:effectLst>
              <a:outerShdw blurRad="203200" dist="38100" dir="5400000" sx="101000" sy="101000" algn="t" rotWithShape="0">
                <a:schemeClr val="accent2">
                  <a:lumMod val="60000"/>
                  <a:lumOff val="40000"/>
                  <a:alpha val="5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00" dirty="0">
                <a:solidFill>
                  <a:srgbClr val="FFFFFF"/>
                </a:solidFill>
                <a:ea typeface="inpin heiti" panose="00000500000000000000" pitchFamily="2" charset="-122"/>
                <a:sym typeface="+mn-lt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9F2AD9F5-01EB-9E13-17CD-16115AAE0F52}"/>
                </a:ext>
              </a:extLst>
            </p:cNvPr>
            <p:cNvSpPr txBox="1"/>
            <p:nvPr/>
          </p:nvSpPr>
          <p:spPr>
            <a:xfrm>
              <a:off x="3656094" y="5179634"/>
              <a:ext cx="1223146" cy="494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Element</a:t>
              </a:r>
              <a:endParaRPr lang="zh-CN" altLang="en-US" sz="2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40DE8C1-0533-AC9C-EF4C-BB30FA50F1CF}"/>
                </a:ext>
              </a:extLst>
            </p:cNvPr>
            <p:cNvSpPr txBox="1"/>
            <p:nvPr/>
          </p:nvSpPr>
          <p:spPr>
            <a:xfrm>
              <a:off x="3531966" y="5498025"/>
              <a:ext cx="1403878" cy="547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基于</a:t>
              </a:r>
              <a:r>
                <a:rPr lang="en-US" altLang="zh-CN" sz="1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Vue</a:t>
              </a:r>
              <a:r>
                <a:rPr lang="zh-CN" altLang="en-US" sz="1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的前端组件库，快速构建网页</a:t>
              </a:r>
              <a:endParaRPr lang="zh-CN" altLang="en-US" sz="1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3" name="标题 2">
            <a:extLst>
              <a:ext uri="{FF2B5EF4-FFF2-40B4-BE49-F238E27FC236}">
                <a16:creationId xmlns:a16="http://schemas.microsoft.com/office/drawing/2014/main" id="{84A28F97-7E59-AC59-B08B-9A250F3FB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前端开发课程安排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3421F41-C2C1-6F8D-B9CC-58B58DAD41A7}"/>
              </a:ext>
            </a:extLst>
          </p:cNvPr>
          <p:cNvSpPr/>
          <p:nvPr/>
        </p:nvSpPr>
        <p:spPr>
          <a:xfrm>
            <a:off x="3236259" y="2395114"/>
            <a:ext cx="1550895" cy="2307185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50000"/>
                  <a:satMod val="300000"/>
                </a:schemeClr>
              </a:gs>
              <a:gs pos="35000">
                <a:schemeClr val="accent2">
                  <a:tint val="37000"/>
                  <a:satMod val="300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tx1">
                    <a:lumMod val="75000"/>
                    <a:lumOff val="25000"/>
                  </a:schemeClr>
                </a:solidFill>
              </a:rPr>
              <a:t>Web</a:t>
            </a:r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</a:rPr>
              <a:t>前端开发</a:t>
            </a:r>
            <a:endParaRPr lang="ko-KR" altLang="en-US" sz="16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5ACCD95C-5EE9-F4BF-2620-D1D767F5D1AC}"/>
              </a:ext>
            </a:extLst>
          </p:cNvPr>
          <p:cNvSpPr/>
          <p:nvPr/>
        </p:nvSpPr>
        <p:spPr>
          <a:xfrm>
            <a:off x="4891033" y="2395114"/>
            <a:ext cx="3383391" cy="715250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50000"/>
                  <a:satMod val="300000"/>
                </a:schemeClr>
              </a:gs>
              <a:gs pos="35000">
                <a:schemeClr val="accent2">
                  <a:tint val="37000"/>
                  <a:satMod val="300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</a:rPr>
              <a:t>HTML</a:t>
            </a:r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zh-CN" sz="1600" b="1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  <a:endParaRPr lang="ko-KR" altLang="en-US" sz="16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76CE2AB-5E6C-4DC4-3871-BEB01FCA119D}"/>
              </a:ext>
            </a:extLst>
          </p:cNvPr>
          <p:cNvSpPr/>
          <p:nvPr/>
        </p:nvSpPr>
        <p:spPr>
          <a:xfrm>
            <a:off x="4891032" y="3183198"/>
            <a:ext cx="3383391" cy="715250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50000"/>
                  <a:satMod val="300000"/>
                </a:schemeClr>
              </a:gs>
              <a:gs pos="35000">
                <a:schemeClr val="accent2">
                  <a:tint val="37000"/>
                  <a:satMod val="300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tx1">
                    <a:lumMod val="75000"/>
                    <a:lumOff val="25000"/>
                  </a:schemeClr>
                </a:solidFill>
              </a:rPr>
              <a:t>JavaScript </a:t>
            </a:r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zh-CN" sz="1600" b="1">
                <a:solidFill>
                  <a:schemeClr val="tx1">
                    <a:lumMod val="75000"/>
                    <a:lumOff val="25000"/>
                  </a:schemeClr>
                </a:solidFill>
              </a:rPr>
              <a:t>Vue</a:t>
            </a:r>
            <a:endParaRPr lang="ko-KR" altLang="en-US" sz="16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F151A63-20C2-BE4F-C943-42B2AA6D889A}"/>
              </a:ext>
            </a:extLst>
          </p:cNvPr>
          <p:cNvSpPr/>
          <p:nvPr/>
        </p:nvSpPr>
        <p:spPr>
          <a:xfrm>
            <a:off x="4891032" y="3987049"/>
            <a:ext cx="3383391" cy="715250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50000"/>
                  <a:satMod val="300000"/>
                </a:schemeClr>
              </a:gs>
              <a:gs pos="35000">
                <a:schemeClr val="accent2">
                  <a:tint val="37000"/>
                  <a:satMod val="300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tx1">
                    <a:lumMod val="75000"/>
                    <a:lumOff val="25000"/>
                  </a:schemeClr>
                </a:solidFill>
              </a:rPr>
              <a:t>Ajax</a:t>
            </a:r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zh-CN" sz="1600" b="1">
                <a:solidFill>
                  <a:schemeClr val="tx1">
                    <a:lumMod val="75000"/>
                    <a:lumOff val="25000"/>
                  </a:schemeClr>
                </a:solidFill>
              </a:rPr>
              <a:t>Axios</a:t>
            </a:r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zh-CN" sz="1600" b="1">
                <a:solidFill>
                  <a:schemeClr val="tx1">
                    <a:lumMod val="75000"/>
                    <a:lumOff val="25000"/>
                  </a:schemeClr>
                </a:solidFill>
              </a:rPr>
              <a:t>ElementUI</a:t>
            </a:r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zh-CN" sz="1600" b="1">
                <a:solidFill>
                  <a:schemeClr val="tx1">
                    <a:lumMod val="75000"/>
                    <a:lumOff val="25000"/>
                  </a:schemeClr>
                </a:solidFill>
              </a:rPr>
              <a:t>Nginx</a:t>
            </a:r>
            <a:endParaRPr lang="ko-KR" altLang="en-US" sz="16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59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0DC1BD7-4E32-902C-2667-B6022374B5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表单标签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6" name="!!矩形: 圆角 7">
            <a:extLst>
              <a:ext uri="{FF2B5EF4-FFF2-40B4-BE49-F238E27FC236}">
                <a16:creationId xmlns:a16="http://schemas.microsoft.com/office/drawing/2014/main" id="{8EE078B1-0AA5-C7C8-9F42-96220E64997E}"/>
              </a:ext>
            </a:extLst>
          </p:cNvPr>
          <p:cNvSpPr/>
          <p:nvPr/>
        </p:nvSpPr>
        <p:spPr>
          <a:xfrm>
            <a:off x="5502226" y="3182668"/>
            <a:ext cx="5950982" cy="2540920"/>
          </a:xfrm>
          <a:prstGeom prst="roundRect">
            <a:avLst>
              <a:gd name="adj" fmla="val 333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表单标签：</a:t>
            </a:r>
            <a:r>
              <a:rPr lang="en-US" altLang="zh-CN" sz="13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&lt;form&gt;   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表单属性</a:t>
            </a:r>
            <a:r>
              <a:rPr lang="en-US" altLang="zh-CN" sz="13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3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action</a:t>
            </a:r>
            <a:r>
              <a:rPr lang="zh-CN" altLang="en-US" sz="13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：表单数据提交的</a:t>
            </a:r>
            <a:r>
              <a:rPr lang="en-US" altLang="zh-CN" sz="13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url</a:t>
            </a:r>
            <a:r>
              <a:rPr lang="zh-CN" altLang="en-US" sz="13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地址</a:t>
            </a:r>
            <a:endParaRPr lang="en-US" altLang="zh-CN" sz="1300" b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3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method</a:t>
            </a:r>
            <a:r>
              <a:rPr lang="zh-CN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：表单提交方式</a:t>
            </a:r>
            <a:endParaRPr lang="en-US" altLang="zh-CN" sz="13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3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get</a:t>
            </a:r>
            <a:r>
              <a:rPr lang="zh-CN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：表单数据拼接在</a:t>
            </a:r>
            <a:r>
              <a:rPr lang="en-US" altLang="zh-CN" sz="13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url</a:t>
            </a:r>
            <a:r>
              <a:rPr lang="zh-CN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后面，</a:t>
            </a:r>
            <a:r>
              <a:rPr lang="en-US" altLang="zh-CN" sz="13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?username=java ,</a:t>
            </a:r>
            <a:r>
              <a:rPr lang="zh-CN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大小有限制</a:t>
            </a:r>
            <a:endParaRPr lang="en-US" altLang="zh-CN" sz="13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3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post</a:t>
            </a:r>
            <a:r>
              <a:rPr lang="zh-CN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：表单数据在请求体中携带，大小没有限制</a:t>
            </a:r>
            <a:endParaRPr lang="en-US" altLang="zh-CN" sz="13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13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3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注意：表单项必须有</a:t>
            </a:r>
            <a:r>
              <a:rPr lang="en-US" altLang="zh-CN" sz="13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</a:t>
            </a:r>
            <a:r>
              <a:rPr lang="zh-CN" altLang="en-US" sz="13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属性才可以提交。</a:t>
            </a:r>
            <a:endParaRPr lang="en-US" altLang="zh-CN" sz="130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F05BDD-889C-4262-B6C5-F7B6F214E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211" y="4453128"/>
            <a:ext cx="5585637" cy="6492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BAA26E8-52CE-EAB3-CC99-8BAF2B5E0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528" y="5376883"/>
            <a:ext cx="5585637" cy="31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3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0F81D5A-6F72-1F12-DE73-4EDDE8225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表单标签</a:t>
            </a:r>
            <a:r>
              <a:rPr lang="en-US" altLang="zh-CN"/>
              <a:t>-</a:t>
            </a:r>
            <a:r>
              <a:rPr lang="zh-CN" altLang="en-US"/>
              <a:t>表单项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37601E-DBD4-4F6E-B0E6-77BB5C9C9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557" y="1625150"/>
            <a:ext cx="2318095" cy="14839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C343088-B0A4-75E8-67AB-41C6192AA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486" y="1620428"/>
            <a:ext cx="2318095" cy="1483902"/>
          </a:xfrm>
          <a:prstGeom prst="rect">
            <a:avLst/>
          </a:prstGeom>
        </p:spPr>
      </p:pic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DA37FD56-0E0F-952A-DEBF-8A2F6496FA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609112"/>
              </p:ext>
            </p:extLst>
          </p:nvPr>
        </p:nvGraphicFramePr>
        <p:xfrm>
          <a:off x="788949" y="3213514"/>
          <a:ext cx="10553126" cy="3352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91098">
                  <a:extLst>
                    <a:ext uri="{9D8B030D-6E8A-4147-A177-3AD203B41FA5}">
                      <a16:colId xmlns:a16="http://schemas.microsoft.com/office/drawing/2014/main" val="3508902338"/>
                    </a:ext>
                  </a:extLst>
                </a:gridCol>
                <a:gridCol w="4384663">
                  <a:extLst>
                    <a:ext uri="{9D8B030D-6E8A-4147-A177-3AD203B41FA5}">
                      <a16:colId xmlns:a16="http://schemas.microsoft.com/office/drawing/2014/main" val="2815078727"/>
                    </a:ext>
                  </a:extLst>
                </a:gridCol>
                <a:gridCol w="3477365">
                  <a:extLst>
                    <a:ext uri="{9D8B030D-6E8A-4147-A177-3AD203B41FA5}">
                      <a16:colId xmlns:a16="http://schemas.microsoft.com/office/drawing/2014/main" val="31746481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type</a:t>
                      </a:r>
                      <a:r>
                        <a:rPr lang="zh-CN" altLang="en-US" sz="1400"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取值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描述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形式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49656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text</a:t>
                      </a:r>
                      <a:endParaRPr lang="zh-CN" altLang="en-US" sz="120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默认值，定义单行的输入字段</a:t>
                      </a:r>
                    </a:p>
                  </a:txBody>
                  <a:tcPr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68932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password</a:t>
                      </a:r>
                      <a:endParaRPr lang="zh-CN" altLang="en-US" sz="120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定义密码字段</a:t>
                      </a:r>
                    </a:p>
                  </a:txBody>
                  <a:tcPr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59877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radio</a:t>
                      </a:r>
                      <a:endParaRPr lang="zh-CN" altLang="en-US" sz="120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定义单选按钮</a:t>
                      </a:r>
                    </a:p>
                  </a:txBody>
                  <a:tcPr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6146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checkbox</a:t>
                      </a:r>
                      <a:endParaRPr lang="zh-CN" altLang="en-US" sz="120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定义复选框</a:t>
                      </a:r>
                    </a:p>
                  </a:txBody>
                  <a:tcPr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07827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file</a:t>
                      </a:r>
                      <a:endParaRPr lang="zh-CN" altLang="en-US" sz="120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定义文件上传按钮</a:t>
                      </a:r>
                    </a:p>
                  </a:txBody>
                  <a:tcPr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13634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date/time/datetime-local</a:t>
                      </a:r>
                      <a:endParaRPr lang="zh-CN" altLang="en-US" sz="120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定义日期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时间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日期时间</a:t>
                      </a:r>
                    </a:p>
                  </a:txBody>
                  <a:tcPr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75262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number</a:t>
                      </a:r>
                      <a:endParaRPr lang="zh-CN" altLang="en-US" sz="120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定义数字输入框</a:t>
                      </a:r>
                    </a:p>
                  </a:txBody>
                  <a:tcPr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52289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email</a:t>
                      </a:r>
                      <a:endParaRPr lang="zh-CN" altLang="en-US" sz="120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定义邮件输入框</a:t>
                      </a:r>
                    </a:p>
                  </a:txBody>
                  <a:tcPr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64521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hidden</a:t>
                      </a:r>
                      <a:endParaRPr lang="zh-CN" altLang="en-US" sz="120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定义隐藏域</a:t>
                      </a:r>
                    </a:p>
                  </a:txBody>
                  <a:tcPr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56052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submit</a:t>
                      </a:r>
                      <a:r>
                        <a:rPr lang="zh-CN" altLang="en-US" sz="12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</a:t>
                      </a:r>
                      <a:r>
                        <a:rPr lang="en-US" altLang="zh-CN" sz="12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/</a:t>
                      </a:r>
                      <a:r>
                        <a:rPr lang="zh-CN" altLang="en-US" sz="12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</a:t>
                      </a:r>
                      <a:r>
                        <a:rPr lang="en-US" altLang="zh-CN" sz="12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reset</a:t>
                      </a:r>
                      <a:r>
                        <a:rPr lang="zh-CN" altLang="en-US" sz="12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</a:t>
                      </a:r>
                      <a:r>
                        <a:rPr lang="en-US" altLang="zh-CN" sz="12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/</a:t>
                      </a:r>
                      <a:r>
                        <a:rPr lang="zh-CN" altLang="en-US" sz="12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</a:t>
                      </a:r>
                      <a:r>
                        <a:rPr lang="en-US" altLang="zh-CN" sz="12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button</a:t>
                      </a:r>
                      <a:endParaRPr lang="zh-CN" altLang="en-US" sz="120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定义提交按钮 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/ 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重置按钮 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 可点击按钮</a:t>
                      </a:r>
                    </a:p>
                  </a:txBody>
                  <a:tcPr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3562622"/>
                  </a:ext>
                </a:extLst>
              </a:tr>
            </a:tbl>
          </a:graphicData>
        </a:graphic>
      </p:graphicFrame>
      <p:pic>
        <p:nvPicPr>
          <p:cNvPr id="22" name="图片 21">
            <a:extLst>
              <a:ext uri="{FF2B5EF4-FFF2-40B4-BE49-F238E27FC236}">
                <a16:creationId xmlns:a16="http://schemas.microsoft.com/office/drawing/2014/main" id="{67446A6A-4CC1-2DC0-5831-4F310CBDD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1486" y="3841874"/>
            <a:ext cx="1653683" cy="23624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EF99FF8-6BBD-1D7B-6F2E-A7F9EC35AA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3865" y="3515201"/>
            <a:ext cx="1661304" cy="24386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D29C2B07-DB8B-5F5F-02FC-BBF88FF0F3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3865" y="4164894"/>
            <a:ext cx="792549" cy="20575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BE03FB6D-99FD-6186-7839-91E58A1AC3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3865" y="4785276"/>
            <a:ext cx="1554615" cy="23624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98CC22F3-5E6B-DFB8-56B4-31F4E2F95C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619" y="6279739"/>
            <a:ext cx="434378" cy="251482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4CEA0C46-6D66-7D45-7716-8ABDC65178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1172" y="6274920"/>
            <a:ext cx="426757" cy="266723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B9990446-686D-76AA-950A-052FB1CD25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07104" y="6272118"/>
            <a:ext cx="434378" cy="266723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B6717B52-D753-ABE2-2346-252198578677}"/>
              </a:ext>
            </a:extLst>
          </p:cNvPr>
          <p:cNvGrpSpPr/>
          <p:nvPr/>
        </p:nvGrpSpPr>
        <p:grpSpPr>
          <a:xfrm>
            <a:off x="788950" y="1581512"/>
            <a:ext cx="10402336" cy="1518095"/>
            <a:chOff x="788950" y="1581512"/>
            <a:chExt cx="10402336" cy="1518095"/>
          </a:xfrm>
        </p:grpSpPr>
        <p:sp>
          <p:nvSpPr>
            <p:cNvPr id="10" name="矩形: 对角圆角 9">
              <a:extLst>
                <a:ext uri="{FF2B5EF4-FFF2-40B4-BE49-F238E27FC236}">
                  <a16:creationId xmlns:a16="http://schemas.microsoft.com/office/drawing/2014/main" id="{54E40ABD-C242-FF25-5749-40A4D8B18520}"/>
                </a:ext>
              </a:extLst>
            </p:cNvPr>
            <p:cNvSpPr/>
            <p:nvPr/>
          </p:nvSpPr>
          <p:spPr>
            <a:xfrm>
              <a:off x="788950" y="1581513"/>
              <a:ext cx="10402336" cy="1518094"/>
            </a:xfrm>
            <a:prstGeom prst="round2DiagRect">
              <a:avLst>
                <a:gd name="adj1" fmla="val 5866"/>
                <a:gd name="adj2" fmla="val 5767"/>
              </a:avLst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0" rtlCol="0" anchor="ctr"/>
            <a:lstStyle/>
            <a:p>
              <a:pPr marL="360000" lvl="1" indent="-285750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en-US" altLang="zh-CN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</a:t>
              </a:r>
              <a:r>
                <a:rPr lang="en-US" altLang="zh-CN" sz="1300">
                  <a:solidFill>
                    <a:srgbClr val="C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&lt;input&gt;</a:t>
              </a:r>
              <a:r>
                <a:rPr lang="zh-CN" altLang="en-US" sz="1300">
                  <a:solidFill>
                    <a:srgbClr val="C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：</a:t>
              </a:r>
              <a:r>
                <a:rPr lang="zh-CN" altLang="en-US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表单项，通过</a:t>
              </a:r>
              <a:r>
                <a:rPr lang="en-US" altLang="zh-CN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type</a:t>
              </a:r>
              <a:r>
                <a:rPr lang="zh-CN" altLang="en-US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属性控制输入形式。</a:t>
              </a:r>
              <a:endParaRPr lang="en-US" altLang="zh-CN" sz="13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360000" lvl="1" indent="-285750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en-US" altLang="zh-CN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</a:t>
              </a:r>
              <a:r>
                <a:rPr lang="en-US" altLang="zh-CN" sz="1300">
                  <a:solidFill>
                    <a:srgbClr val="C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&lt;select&gt;</a:t>
              </a:r>
              <a:r>
                <a:rPr lang="zh-CN" altLang="en-US" sz="1300">
                  <a:solidFill>
                    <a:srgbClr val="C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：</a:t>
              </a:r>
              <a:r>
                <a:rPr lang="zh-CN" altLang="en-US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定义下拉列表，</a:t>
              </a:r>
              <a:r>
                <a:rPr lang="en-US" altLang="zh-CN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&lt;option&gt; </a:t>
              </a:r>
              <a:r>
                <a:rPr lang="zh-CN" altLang="en-US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定义列表项。</a:t>
              </a:r>
              <a:endParaRPr lang="en-US" altLang="zh-CN" sz="13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360000" lvl="1" indent="-285750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en-US" altLang="zh-CN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</a:t>
              </a:r>
              <a:r>
                <a:rPr lang="en-US" altLang="zh-CN" sz="1300">
                  <a:solidFill>
                    <a:srgbClr val="C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&lt;textarea&gt;</a:t>
              </a:r>
              <a:r>
                <a:rPr lang="zh-CN" altLang="en-US" sz="1300">
                  <a:solidFill>
                    <a:srgbClr val="C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：</a:t>
              </a:r>
              <a:r>
                <a:rPr lang="zh-CN" altLang="en-US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文本域</a:t>
              </a:r>
              <a:endParaRPr lang="en-US" altLang="zh-CN" sz="13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CAD0302B-A728-6263-C2B1-E35950FC1F61}"/>
                </a:ext>
              </a:extLst>
            </p:cNvPr>
            <p:cNvGrpSpPr/>
            <p:nvPr/>
          </p:nvGrpSpPr>
          <p:grpSpPr>
            <a:xfrm>
              <a:off x="788950" y="1581512"/>
              <a:ext cx="1075709" cy="370599"/>
              <a:chOff x="3074519" y="1153176"/>
              <a:chExt cx="1075709" cy="370599"/>
            </a:xfrm>
          </p:grpSpPr>
          <p:sp>
            <p:nvSpPr>
              <p:cNvPr id="4" name="矩形: 对角圆角 3">
                <a:extLst>
                  <a:ext uri="{FF2B5EF4-FFF2-40B4-BE49-F238E27FC236}">
                    <a16:creationId xmlns:a16="http://schemas.microsoft.com/office/drawing/2014/main" id="{545F360F-A34B-C9E0-D0F7-59E5EA725777}"/>
                  </a:ext>
                </a:extLst>
              </p:cNvPr>
              <p:cNvSpPr/>
              <p:nvPr/>
            </p:nvSpPr>
            <p:spPr>
              <a:xfrm>
                <a:off x="3074519" y="1153176"/>
                <a:ext cx="1075709" cy="370599"/>
              </a:xfrm>
              <a:prstGeom prst="round2DiagRect">
                <a:avLst>
                  <a:gd name="adj1" fmla="val 22684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4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</a:t>
                </a:r>
                <a:r>
                  <a:rPr lang="en-US" altLang="zh-CN" sz="14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lang="zh-CN" altLang="en-US" sz="14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表单项</a:t>
                </a:r>
                <a:endParaRPr lang="en-US" altLang="zh-CN" sz="14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12" name="Shape 2375">
                <a:extLst>
                  <a:ext uri="{FF2B5EF4-FFF2-40B4-BE49-F238E27FC236}">
                    <a16:creationId xmlns:a16="http://schemas.microsoft.com/office/drawing/2014/main" id="{CA418D73-DD12-7CCF-22CF-C01173E6CCFB}"/>
                  </a:ext>
                </a:extLst>
              </p:cNvPr>
              <p:cNvSpPr/>
              <p:nvPr/>
            </p:nvSpPr>
            <p:spPr>
              <a:xfrm>
                <a:off x="3232925" y="1198746"/>
                <a:ext cx="200557" cy="2456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400" y="5891"/>
                    </a:moveTo>
                    <a:lnTo>
                      <a:pt x="14400" y="982"/>
                    </a:lnTo>
                    <a:lnTo>
                      <a:pt x="15000" y="982"/>
                    </a:lnTo>
                    <a:lnTo>
                      <a:pt x="20400" y="5891"/>
                    </a:lnTo>
                    <a:cubicBezTo>
                      <a:pt x="20400" y="5891"/>
                      <a:pt x="14400" y="5891"/>
                      <a:pt x="14400" y="5891"/>
                    </a:cubicBezTo>
                    <a:close/>
                    <a:moveTo>
                      <a:pt x="20400" y="19636"/>
                    </a:moveTo>
                    <a:cubicBezTo>
                      <a:pt x="20400" y="20179"/>
                      <a:pt x="19862" y="20618"/>
                      <a:pt x="19200" y="20618"/>
                    </a:cubicBezTo>
                    <a:lnTo>
                      <a:pt x="2400" y="20618"/>
                    </a:lnTo>
                    <a:cubicBezTo>
                      <a:pt x="1737" y="20618"/>
                      <a:pt x="1200" y="20179"/>
                      <a:pt x="1200" y="19636"/>
                    </a:cubicBezTo>
                    <a:lnTo>
                      <a:pt x="1200" y="1964"/>
                    </a:lnTo>
                    <a:cubicBezTo>
                      <a:pt x="1200" y="1422"/>
                      <a:pt x="1737" y="982"/>
                      <a:pt x="2400" y="982"/>
                    </a:cubicBezTo>
                    <a:lnTo>
                      <a:pt x="13200" y="982"/>
                    </a:lnTo>
                    <a:lnTo>
                      <a:pt x="13200" y="5891"/>
                    </a:lnTo>
                    <a:cubicBezTo>
                      <a:pt x="13200" y="6433"/>
                      <a:pt x="13738" y="6873"/>
                      <a:pt x="14400" y="6873"/>
                    </a:cubicBezTo>
                    <a:lnTo>
                      <a:pt x="20400" y="6873"/>
                    </a:lnTo>
                    <a:cubicBezTo>
                      <a:pt x="20400" y="6873"/>
                      <a:pt x="20400" y="19636"/>
                      <a:pt x="20400" y="19636"/>
                    </a:cubicBezTo>
                    <a:close/>
                    <a:moveTo>
                      <a:pt x="15600" y="0"/>
                    </a:moveTo>
                    <a:lnTo>
                      <a:pt x="2400" y="0"/>
                    </a:lnTo>
                    <a:cubicBezTo>
                      <a:pt x="1075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075" y="21600"/>
                      <a:pt x="2400" y="21600"/>
                    </a:cubicBezTo>
                    <a:lnTo>
                      <a:pt x="19200" y="21600"/>
                    </a:lnTo>
                    <a:cubicBezTo>
                      <a:pt x="20525" y="21600"/>
                      <a:pt x="21600" y="20721"/>
                      <a:pt x="21600" y="19636"/>
                    </a:cubicBezTo>
                    <a:lnTo>
                      <a:pt x="21600" y="5400"/>
                    </a:lnTo>
                    <a:cubicBezTo>
                      <a:pt x="21600" y="5400"/>
                      <a:pt x="15600" y="0"/>
                      <a:pt x="15600" y="0"/>
                    </a:cubicBezTo>
                    <a:close/>
                    <a:moveTo>
                      <a:pt x="4800" y="8836"/>
                    </a:moveTo>
                    <a:cubicBezTo>
                      <a:pt x="4800" y="9108"/>
                      <a:pt x="5068" y="9327"/>
                      <a:pt x="5400" y="9327"/>
                    </a:cubicBezTo>
                    <a:lnTo>
                      <a:pt x="16200" y="9327"/>
                    </a:lnTo>
                    <a:cubicBezTo>
                      <a:pt x="16532" y="9327"/>
                      <a:pt x="16800" y="9108"/>
                      <a:pt x="16800" y="8836"/>
                    </a:cubicBezTo>
                    <a:cubicBezTo>
                      <a:pt x="16800" y="8566"/>
                      <a:pt x="16532" y="8345"/>
                      <a:pt x="16200" y="8345"/>
                    </a:cubicBezTo>
                    <a:lnTo>
                      <a:pt x="5400" y="8345"/>
                    </a:lnTo>
                    <a:cubicBezTo>
                      <a:pt x="5068" y="8345"/>
                      <a:pt x="4800" y="8566"/>
                      <a:pt x="4800" y="8836"/>
                    </a:cubicBezTo>
                    <a:moveTo>
                      <a:pt x="16200" y="12273"/>
                    </a:moveTo>
                    <a:lnTo>
                      <a:pt x="5400" y="12273"/>
                    </a:lnTo>
                    <a:cubicBezTo>
                      <a:pt x="5068" y="12273"/>
                      <a:pt x="4800" y="12493"/>
                      <a:pt x="4800" y="12764"/>
                    </a:cubicBezTo>
                    <a:cubicBezTo>
                      <a:pt x="4800" y="13035"/>
                      <a:pt x="5068" y="13255"/>
                      <a:pt x="5400" y="13255"/>
                    </a:cubicBezTo>
                    <a:lnTo>
                      <a:pt x="16200" y="13255"/>
                    </a:lnTo>
                    <a:cubicBezTo>
                      <a:pt x="16532" y="13255"/>
                      <a:pt x="16800" y="13035"/>
                      <a:pt x="16800" y="12764"/>
                    </a:cubicBezTo>
                    <a:cubicBezTo>
                      <a:pt x="16800" y="12493"/>
                      <a:pt x="16532" y="12273"/>
                      <a:pt x="16200" y="12273"/>
                    </a:cubicBezTo>
                    <a:moveTo>
                      <a:pt x="5400" y="5400"/>
                    </a:moveTo>
                    <a:lnTo>
                      <a:pt x="8400" y="5400"/>
                    </a:lnTo>
                    <a:cubicBezTo>
                      <a:pt x="8732" y="5400"/>
                      <a:pt x="9000" y="5181"/>
                      <a:pt x="9000" y="4909"/>
                    </a:cubicBezTo>
                    <a:cubicBezTo>
                      <a:pt x="9000" y="4638"/>
                      <a:pt x="8732" y="4418"/>
                      <a:pt x="8400" y="4418"/>
                    </a:cubicBezTo>
                    <a:lnTo>
                      <a:pt x="5400" y="4418"/>
                    </a:lnTo>
                    <a:cubicBezTo>
                      <a:pt x="5068" y="4418"/>
                      <a:pt x="4800" y="4638"/>
                      <a:pt x="4800" y="4909"/>
                    </a:cubicBezTo>
                    <a:cubicBezTo>
                      <a:pt x="4800" y="5181"/>
                      <a:pt x="5068" y="5400"/>
                      <a:pt x="5400" y="5400"/>
                    </a:cubicBezTo>
                    <a:moveTo>
                      <a:pt x="12600" y="16200"/>
                    </a:moveTo>
                    <a:lnTo>
                      <a:pt x="5400" y="16200"/>
                    </a:lnTo>
                    <a:cubicBezTo>
                      <a:pt x="5068" y="16200"/>
                      <a:pt x="4800" y="16420"/>
                      <a:pt x="4800" y="16691"/>
                    </a:cubicBezTo>
                    <a:cubicBezTo>
                      <a:pt x="4800" y="16962"/>
                      <a:pt x="5068" y="17182"/>
                      <a:pt x="5400" y="17182"/>
                    </a:cubicBezTo>
                    <a:lnTo>
                      <a:pt x="12600" y="17182"/>
                    </a:lnTo>
                    <a:cubicBezTo>
                      <a:pt x="12932" y="17182"/>
                      <a:pt x="13200" y="16962"/>
                      <a:pt x="13200" y="16691"/>
                    </a:cubicBezTo>
                    <a:cubicBezTo>
                      <a:pt x="13200" y="16420"/>
                      <a:pt x="12932" y="16200"/>
                      <a:pt x="12600" y="16200"/>
                    </a:cubicBezTo>
                  </a:path>
                </a:pathLst>
              </a:custGeom>
              <a:solidFill>
                <a:schemeClr val="bg1"/>
              </a:solidFill>
              <a:ln w="12700">
                <a:noFill/>
                <a:miter lim="400000"/>
              </a:ln>
            </p:spPr>
            <p:txBody>
              <a:bodyPr lIns="19047" tIns="19047" rIns="19047" bIns="19047" anchor="ctr"/>
              <a:lstStyle/>
              <a:p>
                <a:pPr algn="ctr" defTabSz="228519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62" noProof="1">
                  <a:solidFill>
                    <a:srgbClr val="F4B246"/>
                  </a:solidFill>
                  <a:latin typeface="+mn-ea"/>
                  <a:cs typeface="Arial" panose="020B0604020202020204"/>
                </a:endParaRPr>
              </a:p>
            </p:txBody>
          </p:sp>
        </p:grp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8ED262AC-FD11-9231-B271-A6FC694C95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62250" y="4447014"/>
            <a:ext cx="1266825" cy="2667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8CFF37E-29B0-8E49-1744-1C5681FC78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02306" y="1192978"/>
            <a:ext cx="3865780" cy="4232094"/>
          </a:xfrm>
          <a:prstGeom prst="roundRect">
            <a:avLst>
              <a:gd name="adj" fmla="val 2111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AF4A2BE-EB1A-1DE9-4D2C-E23ED5CA7A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85528" y="5100198"/>
            <a:ext cx="1120237" cy="22862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F2EA22A-1E9D-DA27-2BFA-47F41D84AA2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89779" y="5086924"/>
            <a:ext cx="636094" cy="24623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3D14E44-A628-3883-BEFE-A0D107CB0F4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76693" y="5100198"/>
            <a:ext cx="1546994" cy="22862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532E35E-0DDC-7FBC-97C2-BC644EAADA1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62250" y="5371506"/>
            <a:ext cx="1646063" cy="24386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F81DC97-6928-9F7E-CEA7-6B13834C9A4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662250" y="5687166"/>
            <a:ext cx="1646063" cy="22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0DC1BD7-4E32-902C-2667-B6022374B5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表单项标签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6" name="!!矩形: 圆角 7">
            <a:extLst>
              <a:ext uri="{FF2B5EF4-FFF2-40B4-BE49-F238E27FC236}">
                <a16:creationId xmlns:a16="http://schemas.microsoft.com/office/drawing/2014/main" id="{8EE078B1-0AA5-C7C8-9F42-96220E64997E}"/>
              </a:ext>
            </a:extLst>
          </p:cNvPr>
          <p:cNvSpPr/>
          <p:nvPr/>
        </p:nvSpPr>
        <p:spPr>
          <a:xfrm>
            <a:off x="5538801" y="3310186"/>
            <a:ext cx="6339253" cy="1683846"/>
          </a:xfrm>
          <a:prstGeom prst="roundRect">
            <a:avLst>
              <a:gd name="adj" fmla="val 333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3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&lt;input&gt;</a:t>
            </a:r>
            <a:r>
              <a:rPr lang="zh-CN" altLang="en-US" sz="13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</a:t>
            </a:r>
            <a:r>
              <a:rPr lang="en-US" altLang="zh-CN" sz="13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type</a:t>
            </a:r>
            <a:r>
              <a:rPr lang="zh-CN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属性：</a:t>
            </a:r>
            <a:r>
              <a:rPr lang="en-US" altLang="zh-CN" sz="13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text</a:t>
            </a:r>
            <a:r>
              <a:rPr lang="zh-CN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3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password</a:t>
            </a:r>
            <a:r>
              <a:rPr lang="zh-CN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3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radio</a:t>
            </a:r>
            <a:r>
              <a:rPr lang="zh-CN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3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checkbox</a:t>
            </a:r>
            <a:r>
              <a:rPr lang="zh-CN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3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file</a:t>
            </a:r>
            <a:r>
              <a:rPr lang="zh-CN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3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date</a:t>
            </a:r>
            <a:r>
              <a:rPr lang="zh-CN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3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datetime-local</a:t>
            </a:r>
            <a:r>
              <a:rPr lang="zh-CN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3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time</a:t>
            </a:r>
            <a:r>
              <a:rPr lang="zh-CN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3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number</a:t>
            </a:r>
            <a:r>
              <a:rPr lang="zh-CN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3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hidden</a:t>
            </a:r>
            <a:r>
              <a:rPr lang="zh-CN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3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button</a:t>
            </a:r>
            <a:r>
              <a:rPr lang="zh-CN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3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submit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3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&lt;select&gt; </a:t>
            </a:r>
            <a:r>
              <a:rPr lang="zh-CN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定义下拉列表</a:t>
            </a:r>
            <a:endParaRPr lang="en-US" altLang="zh-CN" sz="130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3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&lt;textarea&gt; </a:t>
            </a:r>
            <a:r>
              <a:rPr lang="zh-CN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定义文本域</a:t>
            </a:r>
            <a:endParaRPr lang="en-US" altLang="zh-CN" sz="130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830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645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FA46B3C-9E99-D762-1B26-0C901E7EA4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91415" y="2166424"/>
            <a:ext cx="5760538" cy="2159391"/>
          </a:xfrm>
        </p:spPr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标准</a:t>
            </a:r>
            <a:endParaRPr lang="en-US" altLang="zh-CN"/>
          </a:p>
          <a:p>
            <a:pPr marL="895335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b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HTML</a:t>
            </a:r>
            <a:r>
              <a:rPr lang="zh-CN" altLang="en-US" sz="1600" b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：负责网页的结构</a:t>
            </a:r>
            <a:endParaRPr lang="en-US" altLang="zh-CN" sz="1600" b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b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CSS</a:t>
            </a:r>
            <a:r>
              <a:rPr lang="zh-CN" altLang="en-US" sz="1600" b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：负责网页的表现</a:t>
            </a:r>
            <a:endParaRPr lang="en-US" altLang="zh-CN" sz="1600" b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b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JS</a:t>
            </a:r>
            <a:r>
              <a:rPr lang="zh-CN" altLang="en-US" sz="1600" b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：负责网页的行为</a:t>
            </a:r>
            <a:endParaRPr lang="zh-CN" altLang="en-US" b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328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71FFC07-A1F2-4D48-BD42-946DFC116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HTML</a:t>
            </a:r>
            <a:r>
              <a:rPr lang="zh-CN" altLang="en-US"/>
              <a:t>、</a:t>
            </a:r>
            <a:r>
              <a:rPr lang="en-US" altLang="zh-CN"/>
              <a:t>CSS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676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8F014520-650A-4C50-5AB9-BFCE1A45C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307" y="5693831"/>
            <a:ext cx="3972286" cy="566445"/>
          </a:xfrm>
          <a:prstGeom prst="roundRect">
            <a:avLst>
              <a:gd name="adj" fmla="val 12010"/>
            </a:avLst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A584CDF7-AD1E-75AB-0521-F54C56A0D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HTML</a:t>
            </a:r>
            <a:r>
              <a:rPr lang="zh-CN" altLang="en-US"/>
              <a:t>、</a:t>
            </a:r>
            <a:r>
              <a:rPr lang="en-US" altLang="zh-CN"/>
              <a:t>CSS?</a:t>
            </a:r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3DF7B153-056E-EB16-68FC-5B16C75BC017}"/>
              </a:ext>
            </a:extLst>
          </p:cNvPr>
          <p:cNvGrpSpPr/>
          <p:nvPr/>
        </p:nvGrpSpPr>
        <p:grpSpPr>
          <a:xfrm>
            <a:off x="850497" y="1646461"/>
            <a:ext cx="10698799" cy="2485923"/>
            <a:chOff x="850497" y="1646461"/>
            <a:chExt cx="10698799" cy="2485923"/>
          </a:xfrm>
        </p:grpSpPr>
        <p:sp>
          <p:nvSpPr>
            <p:cNvPr id="9" name="矩形: 对角圆角 8">
              <a:extLst>
                <a:ext uri="{FF2B5EF4-FFF2-40B4-BE49-F238E27FC236}">
                  <a16:creationId xmlns:a16="http://schemas.microsoft.com/office/drawing/2014/main" id="{A417D8E9-7C95-D42F-5C64-1934FB276873}"/>
                </a:ext>
              </a:extLst>
            </p:cNvPr>
            <p:cNvSpPr/>
            <p:nvPr/>
          </p:nvSpPr>
          <p:spPr>
            <a:xfrm>
              <a:off x="850497" y="1646461"/>
              <a:ext cx="10698799" cy="2485923"/>
            </a:xfrm>
            <a:prstGeom prst="round2DiagRect">
              <a:avLst>
                <a:gd name="adj1" fmla="val 3132"/>
                <a:gd name="adj2" fmla="val 3612"/>
              </a:avLst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0" bIns="36000" rtlCol="0" anchor="ctr"/>
            <a:lstStyle/>
            <a:p>
              <a:pPr marL="360000" lvl="1" indent="-285750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en-US" altLang="zh-CN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HTML</a:t>
              </a:r>
              <a:r>
                <a:rPr lang="zh-CN" alt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（</a:t>
              </a:r>
              <a:r>
                <a:rPr lang="en-US" altLang="zh-CN" sz="160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H</a:t>
              </a:r>
              <a:r>
                <a:rPr lang="en-US" altLang="zh-CN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yper</a:t>
              </a:r>
              <a:r>
                <a:rPr lang="en-US" altLang="zh-CN" sz="160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T</a:t>
              </a:r>
              <a:r>
                <a:rPr lang="en-US" altLang="zh-CN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ext </a:t>
              </a:r>
              <a:r>
                <a:rPr lang="en-US" altLang="zh-CN" sz="160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M</a:t>
              </a:r>
              <a:r>
                <a:rPr lang="en-US" altLang="zh-CN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arkup </a:t>
              </a:r>
              <a:r>
                <a:rPr lang="en-US" altLang="zh-CN" sz="160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L</a:t>
              </a:r>
              <a:r>
                <a:rPr lang="en-US" altLang="zh-CN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anguage</a:t>
              </a:r>
              <a:r>
                <a:rPr lang="zh-CN" alt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）：超文本标记语言。</a:t>
              </a:r>
              <a:endPara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612000" lvl="3" indent="-285750">
                <a:lnSpc>
                  <a:spcPct val="200000"/>
                </a:lnSpc>
                <a:buFont typeface="Wingdings" panose="05000000000000000000" pitchFamily="2" charset="2"/>
                <a:buChar char="u"/>
              </a:pP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超文本：超越了文本的限制，比普通文本更强大。除了文字信息，还可以定义图片、音频、视频等内容。</a:t>
              </a:r>
              <a:endPara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612000" lvl="3" indent="-285750">
                <a:lnSpc>
                  <a:spcPct val="200000"/>
                </a:lnSpc>
                <a:buFont typeface="Wingdings" panose="05000000000000000000" pitchFamily="2" charset="2"/>
                <a:buChar char="u"/>
              </a:pP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标记语言：由标签构成的语言</a:t>
              </a:r>
              <a:endPara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900000" lvl="5" indent="-285750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HTML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标签都是</a:t>
              </a:r>
              <a:r>
                <a:rPr lang="zh-CN" altLang="en-US" sz="140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预定义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好的。例如：使用</a:t>
              </a: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&lt;a&gt;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展示超链接，使用</a:t>
              </a: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&lt;img&gt;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展示图片，</a:t>
              </a: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&lt;video&gt;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展示视频。</a:t>
              </a:r>
              <a:endPara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900000" lvl="5" indent="-285750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HTML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代码直接在浏览器中运行，</a:t>
              </a: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HTML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标签由浏览器解析。</a:t>
              </a:r>
              <a:endPara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6" name="矩形: 对角圆角 5">
              <a:extLst>
                <a:ext uri="{FF2B5EF4-FFF2-40B4-BE49-F238E27FC236}">
                  <a16:creationId xmlns:a16="http://schemas.microsoft.com/office/drawing/2014/main" id="{EF62D979-CC31-8DD0-182D-D7E1C9593CA4}"/>
                </a:ext>
              </a:extLst>
            </p:cNvPr>
            <p:cNvSpPr/>
            <p:nvPr/>
          </p:nvSpPr>
          <p:spPr>
            <a:xfrm>
              <a:off x="850497" y="1646461"/>
              <a:ext cx="1125632" cy="379564"/>
            </a:xfrm>
            <a:prstGeom prst="round2DiagRect">
              <a:avLst>
                <a:gd name="adj1" fmla="val 22684"/>
                <a:gd name="adj2" fmla="val 0"/>
              </a:avLst>
            </a:prstGeom>
            <a:solidFill>
              <a:srgbClr val="C00000"/>
            </a:solidFill>
            <a:ln w="6350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36000" bIns="72000" rtlCol="0" anchor="ctr"/>
            <a:lstStyle/>
            <a:p>
              <a:pPr defTabSz="360000">
                <a:lnSpc>
                  <a:spcPct val="150000"/>
                </a:lnSpc>
              </a:pPr>
              <a:r>
                <a:rPr lang="zh-CN" altLang="en-US" sz="14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</a:t>
              </a:r>
              <a:r>
                <a:rPr lang="en-US" altLang="zh-CN" sz="14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HTML</a:t>
              </a:r>
            </a:p>
          </p:txBody>
        </p:sp>
        <p:sp>
          <p:nvSpPr>
            <p:cNvPr id="11" name="Shape 2375">
              <a:extLst>
                <a:ext uri="{FF2B5EF4-FFF2-40B4-BE49-F238E27FC236}">
                  <a16:creationId xmlns:a16="http://schemas.microsoft.com/office/drawing/2014/main" id="{A36DB5B5-2F1A-303C-3AC4-FDEC1342DB39}"/>
                </a:ext>
              </a:extLst>
            </p:cNvPr>
            <p:cNvSpPr/>
            <p:nvPr/>
          </p:nvSpPr>
          <p:spPr>
            <a:xfrm>
              <a:off x="1008474" y="1712875"/>
              <a:ext cx="197145" cy="241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5891"/>
                  </a:moveTo>
                  <a:lnTo>
                    <a:pt x="14400" y="982"/>
                  </a:lnTo>
                  <a:lnTo>
                    <a:pt x="15000" y="982"/>
                  </a:lnTo>
                  <a:lnTo>
                    <a:pt x="20400" y="5891"/>
                  </a:lnTo>
                  <a:cubicBezTo>
                    <a:pt x="20400" y="5891"/>
                    <a:pt x="14400" y="5891"/>
                    <a:pt x="14400" y="5891"/>
                  </a:cubicBezTo>
                  <a:close/>
                  <a:moveTo>
                    <a:pt x="20400" y="19636"/>
                  </a:moveTo>
                  <a:cubicBezTo>
                    <a:pt x="20400" y="20179"/>
                    <a:pt x="19862" y="20618"/>
                    <a:pt x="19200" y="20618"/>
                  </a:cubicBezTo>
                  <a:lnTo>
                    <a:pt x="2400" y="20618"/>
                  </a:lnTo>
                  <a:cubicBezTo>
                    <a:pt x="1737" y="20618"/>
                    <a:pt x="1200" y="20179"/>
                    <a:pt x="1200" y="19636"/>
                  </a:cubicBezTo>
                  <a:lnTo>
                    <a:pt x="1200" y="1964"/>
                  </a:lnTo>
                  <a:cubicBezTo>
                    <a:pt x="1200" y="1422"/>
                    <a:pt x="1737" y="982"/>
                    <a:pt x="2400" y="982"/>
                  </a:cubicBezTo>
                  <a:lnTo>
                    <a:pt x="13200" y="982"/>
                  </a:lnTo>
                  <a:lnTo>
                    <a:pt x="13200" y="5891"/>
                  </a:lnTo>
                  <a:cubicBezTo>
                    <a:pt x="13200" y="6433"/>
                    <a:pt x="13738" y="6873"/>
                    <a:pt x="14400" y="6873"/>
                  </a:cubicBezTo>
                  <a:lnTo>
                    <a:pt x="20400" y="6873"/>
                  </a:lnTo>
                  <a:cubicBezTo>
                    <a:pt x="20400" y="6873"/>
                    <a:pt x="20400" y="19636"/>
                    <a:pt x="20400" y="19636"/>
                  </a:cubicBezTo>
                  <a:close/>
                  <a:moveTo>
                    <a:pt x="15600" y="0"/>
                  </a:moveTo>
                  <a:lnTo>
                    <a:pt x="2400" y="0"/>
                  </a:lnTo>
                  <a:cubicBezTo>
                    <a:pt x="1075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075" y="21600"/>
                    <a:pt x="2400" y="21600"/>
                  </a:cubicBezTo>
                  <a:lnTo>
                    <a:pt x="19200" y="21600"/>
                  </a:lnTo>
                  <a:cubicBezTo>
                    <a:pt x="20525" y="21600"/>
                    <a:pt x="21600" y="20721"/>
                    <a:pt x="21600" y="19636"/>
                  </a:cubicBezTo>
                  <a:lnTo>
                    <a:pt x="21600" y="5400"/>
                  </a:lnTo>
                  <a:cubicBezTo>
                    <a:pt x="21600" y="5400"/>
                    <a:pt x="15600" y="0"/>
                    <a:pt x="15600" y="0"/>
                  </a:cubicBezTo>
                  <a:close/>
                  <a:moveTo>
                    <a:pt x="4800" y="8836"/>
                  </a:moveTo>
                  <a:cubicBezTo>
                    <a:pt x="4800" y="9108"/>
                    <a:pt x="5068" y="9327"/>
                    <a:pt x="5400" y="9327"/>
                  </a:cubicBezTo>
                  <a:lnTo>
                    <a:pt x="16200" y="9327"/>
                  </a:lnTo>
                  <a:cubicBezTo>
                    <a:pt x="16532" y="9327"/>
                    <a:pt x="16800" y="9108"/>
                    <a:pt x="16800" y="8836"/>
                  </a:cubicBezTo>
                  <a:cubicBezTo>
                    <a:pt x="16800" y="8566"/>
                    <a:pt x="16532" y="8345"/>
                    <a:pt x="16200" y="8345"/>
                  </a:cubicBezTo>
                  <a:lnTo>
                    <a:pt x="5400" y="8345"/>
                  </a:lnTo>
                  <a:cubicBezTo>
                    <a:pt x="5068" y="8345"/>
                    <a:pt x="4800" y="8566"/>
                    <a:pt x="4800" y="8836"/>
                  </a:cubicBezTo>
                  <a:moveTo>
                    <a:pt x="16200" y="12273"/>
                  </a:moveTo>
                  <a:lnTo>
                    <a:pt x="5400" y="12273"/>
                  </a:lnTo>
                  <a:cubicBezTo>
                    <a:pt x="5068" y="12273"/>
                    <a:pt x="4800" y="12493"/>
                    <a:pt x="4800" y="12764"/>
                  </a:cubicBezTo>
                  <a:cubicBezTo>
                    <a:pt x="4800" y="13035"/>
                    <a:pt x="5068" y="13255"/>
                    <a:pt x="5400" y="13255"/>
                  </a:cubicBezTo>
                  <a:lnTo>
                    <a:pt x="16200" y="13255"/>
                  </a:lnTo>
                  <a:cubicBezTo>
                    <a:pt x="16532" y="13255"/>
                    <a:pt x="16800" y="13035"/>
                    <a:pt x="16800" y="12764"/>
                  </a:cubicBezTo>
                  <a:cubicBezTo>
                    <a:pt x="16800" y="12493"/>
                    <a:pt x="16532" y="12273"/>
                    <a:pt x="16200" y="12273"/>
                  </a:cubicBezTo>
                  <a:moveTo>
                    <a:pt x="5400" y="5400"/>
                  </a:moveTo>
                  <a:lnTo>
                    <a:pt x="8400" y="5400"/>
                  </a:lnTo>
                  <a:cubicBezTo>
                    <a:pt x="8732" y="5400"/>
                    <a:pt x="9000" y="5181"/>
                    <a:pt x="9000" y="4909"/>
                  </a:cubicBezTo>
                  <a:cubicBezTo>
                    <a:pt x="9000" y="4638"/>
                    <a:pt x="8732" y="4418"/>
                    <a:pt x="8400" y="4418"/>
                  </a:cubicBezTo>
                  <a:lnTo>
                    <a:pt x="5400" y="4418"/>
                  </a:lnTo>
                  <a:cubicBezTo>
                    <a:pt x="5068" y="4418"/>
                    <a:pt x="4800" y="4638"/>
                    <a:pt x="4800" y="4909"/>
                  </a:cubicBezTo>
                  <a:cubicBezTo>
                    <a:pt x="4800" y="5181"/>
                    <a:pt x="5068" y="5400"/>
                    <a:pt x="5400" y="5400"/>
                  </a:cubicBezTo>
                  <a:moveTo>
                    <a:pt x="12600" y="16200"/>
                  </a:moveTo>
                  <a:lnTo>
                    <a:pt x="5400" y="16200"/>
                  </a:lnTo>
                  <a:cubicBezTo>
                    <a:pt x="5068" y="16200"/>
                    <a:pt x="4800" y="16420"/>
                    <a:pt x="4800" y="16691"/>
                  </a:cubicBezTo>
                  <a:cubicBezTo>
                    <a:pt x="4800" y="16962"/>
                    <a:pt x="5068" y="17182"/>
                    <a:pt x="5400" y="17182"/>
                  </a:cubicBezTo>
                  <a:lnTo>
                    <a:pt x="12600" y="17182"/>
                  </a:lnTo>
                  <a:cubicBezTo>
                    <a:pt x="12932" y="17182"/>
                    <a:pt x="13200" y="16962"/>
                    <a:pt x="13200" y="16691"/>
                  </a:cubicBezTo>
                  <a:cubicBezTo>
                    <a:pt x="13200" y="16420"/>
                    <a:pt x="12932" y="16200"/>
                    <a:pt x="12600" y="16200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A463A95-1B42-EB95-E497-BAE2B8183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496" y="1135423"/>
            <a:ext cx="2913184" cy="1154903"/>
          </a:xfrm>
          <a:prstGeom prst="roundRect">
            <a:avLst>
              <a:gd name="adj" fmla="val 5321"/>
            </a:avLst>
          </a:prstGeom>
          <a:effectLst>
            <a:glow rad="63500">
              <a:schemeClr val="tx1">
                <a:lumMod val="50000"/>
                <a:lumOff val="50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8A297CA-B6B2-5131-AFD8-E08F2CC482AB}"/>
              </a:ext>
            </a:extLst>
          </p:cNvPr>
          <p:cNvGrpSpPr/>
          <p:nvPr/>
        </p:nvGrpSpPr>
        <p:grpSpPr>
          <a:xfrm>
            <a:off x="850496" y="4259423"/>
            <a:ext cx="10698799" cy="828545"/>
            <a:chOff x="788950" y="1582961"/>
            <a:chExt cx="10698799" cy="828545"/>
          </a:xfrm>
        </p:grpSpPr>
        <p:sp>
          <p:nvSpPr>
            <p:cNvPr id="5" name="矩形: 对角圆角 4">
              <a:extLst>
                <a:ext uri="{FF2B5EF4-FFF2-40B4-BE49-F238E27FC236}">
                  <a16:creationId xmlns:a16="http://schemas.microsoft.com/office/drawing/2014/main" id="{A8B0B87F-7572-5648-C7A7-3B4961ECF76D}"/>
                </a:ext>
              </a:extLst>
            </p:cNvPr>
            <p:cNvSpPr/>
            <p:nvPr/>
          </p:nvSpPr>
          <p:spPr>
            <a:xfrm>
              <a:off x="788950" y="1582961"/>
              <a:ext cx="10698799" cy="828545"/>
            </a:xfrm>
            <a:prstGeom prst="round2DiagRect">
              <a:avLst>
                <a:gd name="adj1" fmla="val 8511"/>
                <a:gd name="adj2" fmla="val 5767"/>
              </a:avLst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04000" bIns="144000" rtlCol="0" anchor="ctr"/>
            <a:lstStyle/>
            <a:p>
              <a:pPr marL="360000" lvl="1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CSS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（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Cascading Style Sheet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）：层叠样式表，用于控制页面的样式（表现）。</a:t>
              </a:r>
              <a:endPara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7" name="矩形: 对角圆角 6">
              <a:extLst>
                <a:ext uri="{FF2B5EF4-FFF2-40B4-BE49-F238E27FC236}">
                  <a16:creationId xmlns:a16="http://schemas.microsoft.com/office/drawing/2014/main" id="{3BA54979-40D2-C8AC-0E5F-12765F50B62C}"/>
                </a:ext>
              </a:extLst>
            </p:cNvPr>
            <p:cNvSpPr/>
            <p:nvPr/>
          </p:nvSpPr>
          <p:spPr>
            <a:xfrm>
              <a:off x="788951" y="1582961"/>
              <a:ext cx="1075709" cy="370599"/>
            </a:xfrm>
            <a:prstGeom prst="round2DiagRect">
              <a:avLst>
                <a:gd name="adj1" fmla="val 22684"/>
                <a:gd name="adj2" fmla="val 0"/>
              </a:avLst>
            </a:prstGeom>
            <a:solidFill>
              <a:srgbClr val="C00000"/>
            </a:solidFill>
            <a:ln w="6350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36000" bIns="72000" rtlCol="0" anchor="ctr"/>
            <a:lstStyle/>
            <a:p>
              <a:pPr defTabSz="360000">
                <a:lnSpc>
                  <a:spcPct val="150000"/>
                </a:lnSpc>
              </a:pPr>
              <a:r>
                <a:rPr lang="zh-CN" altLang="en-US" sz="14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</a:t>
              </a:r>
              <a:r>
                <a:rPr lang="en-US" altLang="zh-CN" sz="14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CSS</a:t>
              </a:r>
            </a:p>
          </p:txBody>
        </p:sp>
        <p:sp>
          <p:nvSpPr>
            <p:cNvPr id="10" name="Shape 2627">
              <a:extLst>
                <a:ext uri="{FF2B5EF4-FFF2-40B4-BE49-F238E27FC236}">
                  <a16:creationId xmlns:a16="http://schemas.microsoft.com/office/drawing/2014/main" id="{382F293E-8004-F7A1-46AB-6F997917A0F7}"/>
                </a:ext>
              </a:extLst>
            </p:cNvPr>
            <p:cNvSpPr/>
            <p:nvPr/>
          </p:nvSpPr>
          <p:spPr>
            <a:xfrm>
              <a:off x="944653" y="1641864"/>
              <a:ext cx="235208" cy="23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3" y="11229"/>
                  </a:moveTo>
                  <a:lnTo>
                    <a:pt x="20356" y="11234"/>
                  </a:lnTo>
                  <a:lnTo>
                    <a:pt x="11029" y="16143"/>
                  </a:lnTo>
                  <a:lnTo>
                    <a:pt x="11026" y="16138"/>
                  </a:lnTo>
                  <a:cubicBezTo>
                    <a:pt x="10957" y="16174"/>
                    <a:pt x="10883" y="16200"/>
                    <a:pt x="10800" y="16200"/>
                  </a:cubicBezTo>
                  <a:cubicBezTo>
                    <a:pt x="10717" y="16200"/>
                    <a:pt x="10643" y="16174"/>
                    <a:pt x="10574" y="16138"/>
                  </a:cubicBezTo>
                  <a:lnTo>
                    <a:pt x="10571" y="16143"/>
                  </a:lnTo>
                  <a:lnTo>
                    <a:pt x="1244" y="11234"/>
                  </a:lnTo>
                  <a:lnTo>
                    <a:pt x="1247" y="11229"/>
                  </a:lnTo>
                  <a:cubicBezTo>
                    <a:pt x="1091" y="11147"/>
                    <a:pt x="982" y="10988"/>
                    <a:pt x="982" y="10800"/>
                  </a:cubicBezTo>
                  <a:cubicBezTo>
                    <a:pt x="982" y="10612"/>
                    <a:pt x="1091" y="10453"/>
                    <a:pt x="1247" y="10371"/>
                  </a:cubicBezTo>
                  <a:lnTo>
                    <a:pt x="1244" y="10366"/>
                  </a:lnTo>
                  <a:lnTo>
                    <a:pt x="3562" y="9146"/>
                  </a:lnTo>
                  <a:lnTo>
                    <a:pt x="10113" y="12594"/>
                  </a:lnTo>
                  <a:lnTo>
                    <a:pt x="10117" y="12588"/>
                  </a:lnTo>
                  <a:cubicBezTo>
                    <a:pt x="10322" y="12697"/>
                    <a:pt x="10552" y="12764"/>
                    <a:pt x="10800" y="12764"/>
                  </a:cubicBezTo>
                  <a:cubicBezTo>
                    <a:pt x="11048" y="12764"/>
                    <a:pt x="11278" y="12697"/>
                    <a:pt x="11483" y="12588"/>
                  </a:cubicBezTo>
                  <a:lnTo>
                    <a:pt x="11486" y="12594"/>
                  </a:lnTo>
                  <a:lnTo>
                    <a:pt x="18038" y="9146"/>
                  </a:lnTo>
                  <a:lnTo>
                    <a:pt x="20356" y="10366"/>
                  </a:lnTo>
                  <a:lnTo>
                    <a:pt x="20353" y="10371"/>
                  </a:lnTo>
                  <a:cubicBezTo>
                    <a:pt x="20509" y="10453"/>
                    <a:pt x="20618" y="10612"/>
                    <a:pt x="20618" y="10800"/>
                  </a:cubicBezTo>
                  <a:cubicBezTo>
                    <a:pt x="20618" y="10988"/>
                    <a:pt x="20509" y="11147"/>
                    <a:pt x="20353" y="11229"/>
                  </a:cubicBezTo>
                  <a:moveTo>
                    <a:pt x="20356" y="14784"/>
                  </a:moveTo>
                  <a:lnTo>
                    <a:pt x="20353" y="14790"/>
                  </a:lnTo>
                  <a:cubicBezTo>
                    <a:pt x="20509" y="14872"/>
                    <a:pt x="20618" y="15030"/>
                    <a:pt x="20618" y="15218"/>
                  </a:cubicBezTo>
                  <a:cubicBezTo>
                    <a:pt x="20618" y="15407"/>
                    <a:pt x="20509" y="15565"/>
                    <a:pt x="20353" y="15647"/>
                  </a:cubicBezTo>
                  <a:lnTo>
                    <a:pt x="20356" y="15653"/>
                  </a:lnTo>
                  <a:lnTo>
                    <a:pt x="11029" y="20562"/>
                  </a:lnTo>
                  <a:lnTo>
                    <a:pt x="11026" y="20556"/>
                  </a:lnTo>
                  <a:cubicBezTo>
                    <a:pt x="10957" y="20592"/>
                    <a:pt x="10883" y="20618"/>
                    <a:pt x="10800" y="20618"/>
                  </a:cubicBezTo>
                  <a:cubicBezTo>
                    <a:pt x="10717" y="20618"/>
                    <a:pt x="10643" y="20592"/>
                    <a:pt x="10574" y="20556"/>
                  </a:cubicBezTo>
                  <a:lnTo>
                    <a:pt x="10571" y="20562"/>
                  </a:lnTo>
                  <a:lnTo>
                    <a:pt x="1244" y="15653"/>
                  </a:lnTo>
                  <a:lnTo>
                    <a:pt x="1247" y="15647"/>
                  </a:lnTo>
                  <a:cubicBezTo>
                    <a:pt x="1091" y="15565"/>
                    <a:pt x="982" y="15407"/>
                    <a:pt x="982" y="15218"/>
                  </a:cubicBezTo>
                  <a:cubicBezTo>
                    <a:pt x="982" y="15030"/>
                    <a:pt x="1091" y="14872"/>
                    <a:pt x="1247" y="14790"/>
                  </a:cubicBezTo>
                  <a:lnTo>
                    <a:pt x="1244" y="14784"/>
                  </a:lnTo>
                  <a:lnTo>
                    <a:pt x="3562" y="13564"/>
                  </a:lnTo>
                  <a:lnTo>
                    <a:pt x="10113" y="17012"/>
                  </a:lnTo>
                  <a:lnTo>
                    <a:pt x="10117" y="17006"/>
                  </a:lnTo>
                  <a:cubicBezTo>
                    <a:pt x="10322" y="17115"/>
                    <a:pt x="10552" y="17182"/>
                    <a:pt x="10800" y="17182"/>
                  </a:cubicBezTo>
                  <a:cubicBezTo>
                    <a:pt x="11048" y="17182"/>
                    <a:pt x="11278" y="17115"/>
                    <a:pt x="11483" y="17006"/>
                  </a:cubicBezTo>
                  <a:lnTo>
                    <a:pt x="11486" y="17012"/>
                  </a:lnTo>
                  <a:lnTo>
                    <a:pt x="18038" y="13564"/>
                  </a:lnTo>
                  <a:cubicBezTo>
                    <a:pt x="18038" y="13564"/>
                    <a:pt x="20356" y="14784"/>
                    <a:pt x="20356" y="14784"/>
                  </a:cubicBezTo>
                  <a:close/>
                  <a:moveTo>
                    <a:pt x="1244" y="6816"/>
                  </a:moveTo>
                  <a:lnTo>
                    <a:pt x="1247" y="6811"/>
                  </a:lnTo>
                  <a:cubicBezTo>
                    <a:pt x="1091" y="6728"/>
                    <a:pt x="982" y="6570"/>
                    <a:pt x="982" y="6382"/>
                  </a:cubicBezTo>
                  <a:cubicBezTo>
                    <a:pt x="982" y="6194"/>
                    <a:pt x="1091" y="6035"/>
                    <a:pt x="1247" y="5953"/>
                  </a:cubicBezTo>
                  <a:lnTo>
                    <a:pt x="1244" y="5947"/>
                  </a:lnTo>
                  <a:lnTo>
                    <a:pt x="10571" y="1038"/>
                  </a:lnTo>
                  <a:lnTo>
                    <a:pt x="10574" y="1044"/>
                  </a:lnTo>
                  <a:cubicBezTo>
                    <a:pt x="10643" y="1008"/>
                    <a:pt x="10717" y="982"/>
                    <a:pt x="10800" y="982"/>
                  </a:cubicBezTo>
                  <a:cubicBezTo>
                    <a:pt x="10883" y="982"/>
                    <a:pt x="10957" y="1008"/>
                    <a:pt x="11026" y="1044"/>
                  </a:cubicBezTo>
                  <a:lnTo>
                    <a:pt x="11029" y="1038"/>
                  </a:lnTo>
                  <a:lnTo>
                    <a:pt x="20356" y="5947"/>
                  </a:lnTo>
                  <a:lnTo>
                    <a:pt x="20353" y="5953"/>
                  </a:lnTo>
                  <a:cubicBezTo>
                    <a:pt x="20509" y="6035"/>
                    <a:pt x="20618" y="6194"/>
                    <a:pt x="20618" y="6382"/>
                  </a:cubicBezTo>
                  <a:cubicBezTo>
                    <a:pt x="20618" y="6570"/>
                    <a:pt x="20509" y="6728"/>
                    <a:pt x="20353" y="6811"/>
                  </a:cubicBezTo>
                  <a:lnTo>
                    <a:pt x="20356" y="6816"/>
                  </a:lnTo>
                  <a:lnTo>
                    <a:pt x="11029" y="11725"/>
                  </a:lnTo>
                  <a:lnTo>
                    <a:pt x="11026" y="11720"/>
                  </a:lnTo>
                  <a:cubicBezTo>
                    <a:pt x="10957" y="11756"/>
                    <a:pt x="10883" y="11782"/>
                    <a:pt x="10800" y="11782"/>
                  </a:cubicBezTo>
                  <a:cubicBezTo>
                    <a:pt x="10717" y="11782"/>
                    <a:pt x="10643" y="11756"/>
                    <a:pt x="10574" y="11720"/>
                  </a:cubicBezTo>
                  <a:lnTo>
                    <a:pt x="10571" y="11725"/>
                  </a:lnTo>
                  <a:cubicBezTo>
                    <a:pt x="10571" y="11725"/>
                    <a:pt x="1244" y="6816"/>
                    <a:pt x="1244" y="6816"/>
                  </a:cubicBezTo>
                  <a:close/>
                  <a:moveTo>
                    <a:pt x="21600" y="10800"/>
                  </a:moveTo>
                  <a:cubicBezTo>
                    <a:pt x="21600" y="10234"/>
                    <a:pt x="21278" y="9749"/>
                    <a:pt x="20810" y="9503"/>
                  </a:cubicBezTo>
                  <a:lnTo>
                    <a:pt x="20813" y="9497"/>
                  </a:lnTo>
                  <a:lnTo>
                    <a:pt x="19092" y="8591"/>
                  </a:lnTo>
                  <a:lnTo>
                    <a:pt x="20813" y="7685"/>
                  </a:lnTo>
                  <a:lnTo>
                    <a:pt x="20810" y="7679"/>
                  </a:lnTo>
                  <a:cubicBezTo>
                    <a:pt x="21278" y="7433"/>
                    <a:pt x="21600" y="6948"/>
                    <a:pt x="21600" y="6382"/>
                  </a:cubicBezTo>
                  <a:cubicBezTo>
                    <a:pt x="21600" y="5816"/>
                    <a:pt x="21278" y="5331"/>
                    <a:pt x="20810" y="5085"/>
                  </a:cubicBezTo>
                  <a:lnTo>
                    <a:pt x="20813" y="5079"/>
                  </a:lnTo>
                  <a:lnTo>
                    <a:pt x="11486" y="170"/>
                  </a:lnTo>
                  <a:lnTo>
                    <a:pt x="11483" y="175"/>
                  </a:lnTo>
                  <a:cubicBezTo>
                    <a:pt x="11278" y="67"/>
                    <a:pt x="11048" y="0"/>
                    <a:pt x="10800" y="0"/>
                  </a:cubicBezTo>
                  <a:cubicBezTo>
                    <a:pt x="10552" y="0"/>
                    <a:pt x="10322" y="67"/>
                    <a:pt x="10117" y="175"/>
                  </a:cubicBezTo>
                  <a:lnTo>
                    <a:pt x="10113" y="170"/>
                  </a:lnTo>
                  <a:lnTo>
                    <a:pt x="786" y="5079"/>
                  </a:lnTo>
                  <a:lnTo>
                    <a:pt x="790" y="5085"/>
                  </a:lnTo>
                  <a:cubicBezTo>
                    <a:pt x="322" y="5331"/>
                    <a:pt x="0" y="5816"/>
                    <a:pt x="0" y="6382"/>
                  </a:cubicBezTo>
                  <a:cubicBezTo>
                    <a:pt x="0" y="6948"/>
                    <a:pt x="322" y="7433"/>
                    <a:pt x="790" y="7679"/>
                  </a:cubicBezTo>
                  <a:lnTo>
                    <a:pt x="786" y="7685"/>
                  </a:lnTo>
                  <a:lnTo>
                    <a:pt x="2508" y="8591"/>
                  </a:lnTo>
                  <a:lnTo>
                    <a:pt x="786" y="9497"/>
                  </a:lnTo>
                  <a:lnTo>
                    <a:pt x="790" y="9503"/>
                  </a:lnTo>
                  <a:cubicBezTo>
                    <a:pt x="322" y="9749"/>
                    <a:pt x="0" y="10234"/>
                    <a:pt x="0" y="10800"/>
                  </a:cubicBezTo>
                  <a:cubicBezTo>
                    <a:pt x="0" y="11366"/>
                    <a:pt x="322" y="11851"/>
                    <a:pt x="790" y="12097"/>
                  </a:cubicBezTo>
                  <a:lnTo>
                    <a:pt x="786" y="12103"/>
                  </a:lnTo>
                  <a:lnTo>
                    <a:pt x="2508" y="13009"/>
                  </a:lnTo>
                  <a:lnTo>
                    <a:pt x="786" y="13915"/>
                  </a:lnTo>
                  <a:lnTo>
                    <a:pt x="790" y="13921"/>
                  </a:lnTo>
                  <a:cubicBezTo>
                    <a:pt x="322" y="14167"/>
                    <a:pt x="0" y="14652"/>
                    <a:pt x="0" y="15218"/>
                  </a:cubicBezTo>
                  <a:cubicBezTo>
                    <a:pt x="0" y="15784"/>
                    <a:pt x="322" y="16269"/>
                    <a:pt x="790" y="16515"/>
                  </a:cubicBezTo>
                  <a:lnTo>
                    <a:pt x="786" y="16521"/>
                  </a:lnTo>
                  <a:lnTo>
                    <a:pt x="10113" y="21430"/>
                  </a:lnTo>
                  <a:lnTo>
                    <a:pt x="10117" y="21425"/>
                  </a:lnTo>
                  <a:cubicBezTo>
                    <a:pt x="10322" y="21533"/>
                    <a:pt x="10552" y="21600"/>
                    <a:pt x="10800" y="21600"/>
                  </a:cubicBezTo>
                  <a:cubicBezTo>
                    <a:pt x="11048" y="21600"/>
                    <a:pt x="11278" y="21533"/>
                    <a:pt x="11483" y="21425"/>
                  </a:cubicBezTo>
                  <a:lnTo>
                    <a:pt x="11486" y="21430"/>
                  </a:lnTo>
                  <a:lnTo>
                    <a:pt x="20813" y="16521"/>
                  </a:lnTo>
                  <a:lnTo>
                    <a:pt x="20810" y="16515"/>
                  </a:lnTo>
                  <a:cubicBezTo>
                    <a:pt x="21278" y="16269"/>
                    <a:pt x="21600" y="15784"/>
                    <a:pt x="21600" y="15218"/>
                  </a:cubicBezTo>
                  <a:cubicBezTo>
                    <a:pt x="21600" y="14652"/>
                    <a:pt x="21278" y="14167"/>
                    <a:pt x="20810" y="13921"/>
                  </a:cubicBezTo>
                  <a:lnTo>
                    <a:pt x="20813" y="13915"/>
                  </a:lnTo>
                  <a:lnTo>
                    <a:pt x="19092" y="13009"/>
                  </a:lnTo>
                  <a:lnTo>
                    <a:pt x="20813" y="12103"/>
                  </a:lnTo>
                  <a:lnTo>
                    <a:pt x="20810" y="12097"/>
                  </a:lnTo>
                  <a:cubicBezTo>
                    <a:pt x="21278" y="11851"/>
                    <a:pt x="21600" y="11366"/>
                    <a:pt x="21600" y="1080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latin typeface="Arial" panose="020B0604020202020204"/>
                <a:ea typeface="Arial" panose="020B0604020202020204"/>
                <a:cs typeface="Arial" panose="020B0604020202020204"/>
              </a:endParaRPr>
            </a:p>
          </p:txBody>
        </p:sp>
      </p:grpSp>
      <p:sp>
        <p:nvSpPr>
          <p:cNvPr id="14" name="箭头: 右 13">
            <a:extLst>
              <a:ext uri="{FF2B5EF4-FFF2-40B4-BE49-F238E27FC236}">
                <a16:creationId xmlns:a16="http://schemas.microsoft.com/office/drawing/2014/main" id="{DE37D371-9BA8-8FD5-04AD-1A17A83C9BF5}"/>
              </a:ext>
            </a:extLst>
          </p:cNvPr>
          <p:cNvSpPr/>
          <p:nvPr/>
        </p:nvSpPr>
        <p:spPr>
          <a:xfrm>
            <a:off x="5644660" y="5838092"/>
            <a:ext cx="1099038" cy="290146"/>
          </a:xfrm>
          <a:prstGeom prst="rightArrow">
            <a:avLst>
              <a:gd name="adj1" fmla="val 50000"/>
              <a:gd name="adj2" fmla="val 134849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  <a:tint val="66000"/>
                  <a:satMod val="160000"/>
                </a:schemeClr>
              </a:gs>
              <a:gs pos="50000">
                <a:schemeClr val="tx1">
                  <a:lumMod val="85000"/>
                  <a:lumOff val="15000"/>
                  <a:tint val="44500"/>
                  <a:satMod val="160000"/>
                </a:schemeClr>
              </a:gs>
              <a:gs pos="100000">
                <a:schemeClr val="tx1">
                  <a:lumMod val="85000"/>
                  <a:lumOff val="1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8B8093A8-52BA-F358-5E42-E8B026AAC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467" y="5185163"/>
            <a:ext cx="1450241" cy="1569274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4B63A438-9011-1371-7894-CB75332299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861" y="5679831"/>
            <a:ext cx="222851" cy="20890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5503DBE3-D3CC-3646-0531-21D3BCB30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1407" y="5693525"/>
            <a:ext cx="3972286" cy="549164"/>
          </a:xfrm>
          <a:prstGeom prst="roundRect">
            <a:avLst>
              <a:gd name="adj" fmla="val 8975"/>
            </a:avLst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D5A833EC-06F0-A0B9-D356-7ED189FB3CF9}"/>
              </a:ext>
            </a:extLst>
          </p:cNvPr>
          <p:cNvSpPr/>
          <p:nvPr/>
        </p:nvSpPr>
        <p:spPr>
          <a:xfrm>
            <a:off x="1608994" y="5741378"/>
            <a:ext cx="2004646" cy="2373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7C563C3E-92C2-D372-E1F9-887941569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3465" y="5185163"/>
            <a:ext cx="1450243" cy="1567830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1087304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CD7DD4A-9AD0-17E7-994C-ECEAB0F2E3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3646207"/>
          </a:xfrm>
        </p:spPr>
        <p:txBody>
          <a:bodyPr/>
          <a:lstStyle/>
          <a:p>
            <a:r>
              <a:rPr lang="en-US" altLang="zh-CN"/>
              <a:t>HTML</a:t>
            </a:r>
            <a:r>
              <a:rPr lang="zh-CN" altLang="en-US"/>
              <a:t>快速入门</a:t>
            </a:r>
            <a:endParaRPr lang="en-US" altLang="zh-CN"/>
          </a:p>
          <a:p>
            <a:r>
              <a:rPr lang="en-US" altLang="zh-CN"/>
              <a:t>VS Code</a:t>
            </a:r>
            <a:r>
              <a:rPr lang="zh-CN" altLang="en-US"/>
              <a:t>开发工具</a:t>
            </a:r>
            <a:endParaRPr lang="en-US" altLang="zh-CN"/>
          </a:p>
          <a:p>
            <a:r>
              <a:rPr lang="zh-CN" altLang="en-US"/>
              <a:t>基础标签 </a:t>
            </a:r>
            <a:r>
              <a:rPr lang="en-US" altLang="zh-CN"/>
              <a:t>&amp; </a:t>
            </a:r>
            <a:r>
              <a:rPr lang="zh-CN" altLang="en-US"/>
              <a:t>样式</a:t>
            </a:r>
            <a:endParaRPr lang="en-US" altLang="zh-CN"/>
          </a:p>
          <a:p>
            <a:r>
              <a:rPr lang="zh-CN" altLang="en-US"/>
              <a:t>表格、表单标签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389841"/>
      </p:ext>
    </p:extLst>
  </p:cSld>
  <p:clrMapOvr>
    <a:masterClrMapping/>
  </p:clrMapOvr>
</p:sld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88137</TotalTime>
  <Words>2628</Words>
  <Application>Microsoft Office PowerPoint</Application>
  <PresentationFormat>宽屏</PresentationFormat>
  <Paragraphs>428</Paragraphs>
  <Slides>53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53</vt:i4>
      </vt:variant>
    </vt:vector>
  </HeadingPairs>
  <TitlesOfParts>
    <vt:vector size="75" baseType="lpstr">
      <vt:lpstr>Alibaba PuHuiTi B</vt:lpstr>
      <vt:lpstr>Alibaba PuHuiTi Medium</vt:lpstr>
      <vt:lpstr>Alibaba PuHuiTi R</vt:lpstr>
      <vt:lpstr>阿里巴巴普惠体</vt:lpstr>
      <vt:lpstr>等线</vt:lpstr>
      <vt:lpstr>汉仪尚巍流云体简</vt:lpstr>
      <vt:lpstr>黑体</vt:lpstr>
      <vt:lpstr>华文楷体</vt:lpstr>
      <vt:lpstr>华文楷体</vt:lpstr>
      <vt:lpstr>Arial</vt:lpstr>
      <vt:lpstr>Calibri</vt:lpstr>
      <vt:lpstr>Consolas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Web开发</vt:lpstr>
      <vt:lpstr>初识web前端</vt:lpstr>
      <vt:lpstr>初识web前端</vt:lpstr>
      <vt:lpstr>初识web前端</vt:lpstr>
      <vt:lpstr>web前端开发课程安排</vt:lpstr>
      <vt:lpstr>PowerPoint 演示文稿</vt:lpstr>
      <vt:lpstr>HTML、CSS</vt:lpstr>
      <vt:lpstr>什么是HTML、CSS?</vt:lpstr>
      <vt:lpstr>PowerPoint 演示文稿</vt:lpstr>
      <vt:lpstr>HTML快速入门</vt:lpstr>
      <vt:lpstr>PowerPoint 演示文稿</vt:lpstr>
      <vt:lpstr>PowerPoint 演示文稿</vt:lpstr>
      <vt:lpstr>VS Code开发工具</vt:lpstr>
      <vt:lpstr>VS Code 安装使用</vt:lpstr>
      <vt:lpstr>PowerPoint 演示文稿</vt:lpstr>
      <vt:lpstr>基础标签 &amp; 样式</vt:lpstr>
      <vt:lpstr>PowerPoint 演示文稿</vt:lpstr>
      <vt:lpstr>新闻网页</vt:lpstr>
      <vt:lpstr>基础标签 &amp; 样式</vt:lpstr>
      <vt:lpstr>基础标签 &amp; 样式</vt:lpstr>
      <vt:lpstr>基础标签 &amp; 样式</vt:lpstr>
      <vt:lpstr>新浪新闻-标题排版</vt:lpstr>
      <vt:lpstr>PowerPoint 演示文稿</vt:lpstr>
      <vt:lpstr>基础标签 &amp; 样式</vt:lpstr>
      <vt:lpstr>新浪新闻-标题样式</vt:lpstr>
      <vt:lpstr>新浪新闻-标题样式</vt:lpstr>
      <vt:lpstr>PowerPoint 演示文稿</vt:lpstr>
      <vt:lpstr>新浪新闻-标题样式</vt:lpstr>
      <vt:lpstr>PowerPoint 演示文稿</vt:lpstr>
      <vt:lpstr>基础标签 &amp; 样式</vt:lpstr>
      <vt:lpstr>新浪新闻-超链接</vt:lpstr>
      <vt:lpstr>新浪新闻-超链接</vt:lpstr>
      <vt:lpstr>PowerPoint 演示文稿</vt:lpstr>
      <vt:lpstr>基础标签 &amp; 样式</vt:lpstr>
      <vt:lpstr>基础标签 &amp; 样式</vt:lpstr>
      <vt:lpstr>新浪新闻-正文排版</vt:lpstr>
      <vt:lpstr>PowerPoint 演示文稿</vt:lpstr>
      <vt:lpstr>基础标签 &amp; 样式</vt:lpstr>
      <vt:lpstr>新浪新闻-页面布局</vt:lpstr>
      <vt:lpstr>新浪新闻-页面布局</vt:lpstr>
      <vt:lpstr>新浪新闻-页面布局</vt:lpstr>
      <vt:lpstr>新浪新闻-页面布局</vt:lpstr>
      <vt:lpstr>PowerPoint 演示文稿</vt:lpstr>
      <vt:lpstr>表格、表单标签</vt:lpstr>
      <vt:lpstr>表格、表单标签</vt:lpstr>
      <vt:lpstr>表格标签</vt:lpstr>
      <vt:lpstr>PowerPoint 演示文稿</vt:lpstr>
      <vt:lpstr>表格、表单标签</vt:lpstr>
      <vt:lpstr>表单标签</vt:lpstr>
      <vt:lpstr>PowerPoint 演示文稿</vt:lpstr>
      <vt:lpstr>表单标签-表单项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M8242</cp:lastModifiedBy>
  <cp:revision>5229</cp:revision>
  <dcterms:created xsi:type="dcterms:W3CDTF">2020-03-31T02:23:27Z</dcterms:created>
  <dcterms:modified xsi:type="dcterms:W3CDTF">2023-03-10T01:33:50Z</dcterms:modified>
</cp:coreProperties>
</file>